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8"/>
  </p:notesMasterIdLst>
  <p:handoutMasterIdLst>
    <p:handoutMasterId r:id="rId19"/>
  </p:handoutMasterIdLst>
  <p:sldIdLst>
    <p:sldId id="450" r:id="rId2"/>
    <p:sldId id="451" r:id="rId3"/>
    <p:sldId id="522" r:id="rId4"/>
    <p:sldId id="533" r:id="rId5"/>
    <p:sldId id="525" r:id="rId6"/>
    <p:sldId id="534" r:id="rId7"/>
    <p:sldId id="535" r:id="rId8"/>
    <p:sldId id="524" r:id="rId9"/>
    <p:sldId id="495" r:id="rId10"/>
    <p:sldId id="536" r:id="rId11"/>
    <p:sldId id="537" r:id="rId12"/>
    <p:sldId id="538" r:id="rId13"/>
    <p:sldId id="539" r:id="rId14"/>
    <p:sldId id="540" r:id="rId15"/>
    <p:sldId id="515" r:id="rId16"/>
    <p:sldId id="513" r:id="rId17"/>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33CC"/>
    <a:srgbClr val="CC00CC"/>
    <a:srgbClr val="0000FF"/>
    <a:srgbClr val="00CC00"/>
    <a:srgbClr val="FF66FF"/>
    <a:srgbClr val="9933FF"/>
    <a:srgbClr val="000099"/>
    <a:srgbClr val="FFFFCC"/>
    <a:srgbClr val="FF33CC"/>
    <a:srgbClr val="005B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495" autoAdjust="0"/>
    <p:restoredTop sz="94595" autoAdjust="0"/>
  </p:normalViewPr>
  <p:slideViewPr>
    <p:cSldViewPr snapToGrid="0">
      <p:cViewPr varScale="1">
        <p:scale>
          <a:sx n="65" d="100"/>
          <a:sy n="65" d="100"/>
        </p:scale>
        <p:origin x="-1950" y="-108"/>
      </p:cViewPr>
      <p:guideLst>
        <p:guide orient="horz" pos="1426"/>
        <p:guide orient="horz" pos="2005"/>
        <p:guide pos="5537"/>
        <p:guide pos="232"/>
        <p:guide pos="2877"/>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1818"/>
    </p:cViewPr>
  </p:sorterViewPr>
  <p:notesViewPr>
    <p:cSldViewPr snapToGrid="0">
      <p:cViewPr varScale="1">
        <p:scale>
          <a:sx n="54" d="100"/>
          <a:sy n="54" d="100"/>
        </p:scale>
        <p:origin x="-1662" y="-90"/>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38475" cy="465138"/>
          </a:xfrm>
          <a:prstGeom prst="rect">
            <a:avLst/>
          </a:prstGeom>
          <a:noFill/>
          <a:ln w="9525">
            <a:noFill/>
            <a:miter lim="800000"/>
            <a:headEnd/>
            <a:tailEnd/>
          </a:ln>
          <a:effectLst/>
        </p:spPr>
        <p:txBody>
          <a:bodyPr vert="horz" wrap="square" lIns="19397" tIns="0" rIns="19397" bIns="0" numCol="1" anchor="t" anchorCtr="0" compatLnSpc="1">
            <a:prstTxWarp prst="textNoShape">
              <a:avLst/>
            </a:prstTxWarp>
          </a:bodyPr>
          <a:lstStyle>
            <a:lvl1pPr defTabSz="927100" eaLnBrk="0" hangingPunct="0">
              <a:defRPr sz="1100" i="1">
                <a:solidFill>
                  <a:srgbClr val="C2C7BD"/>
                </a:solidFill>
              </a:defRPr>
            </a:lvl1pPr>
          </a:lstStyle>
          <a:p>
            <a:pPr>
              <a:defRPr/>
            </a:pPr>
            <a:endParaRPr lang="en-US"/>
          </a:p>
        </p:txBody>
      </p:sp>
      <p:sp>
        <p:nvSpPr>
          <p:cNvPr id="3075" name="Rectangle 3"/>
          <p:cNvSpPr>
            <a:spLocks noGrp="1" noChangeArrowheads="1"/>
          </p:cNvSpPr>
          <p:nvPr>
            <p:ph type="dt" sz="quarter" idx="1"/>
          </p:nvPr>
        </p:nvSpPr>
        <p:spPr bwMode="auto">
          <a:xfrm>
            <a:off x="3971925" y="-1588"/>
            <a:ext cx="3038475" cy="465138"/>
          </a:xfrm>
          <a:prstGeom prst="rect">
            <a:avLst/>
          </a:prstGeom>
          <a:noFill/>
          <a:ln w="9525">
            <a:noFill/>
            <a:miter lim="800000"/>
            <a:headEnd/>
            <a:tailEnd/>
          </a:ln>
          <a:effectLst/>
        </p:spPr>
        <p:txBody>
          <a:bodyPr vert="horz" wrap="square" lIns="19397" tIns="0" rIns="19397" bIns="0" numCol="1" anchor="t" anchorCtr="0" compatLnSpc="1">
            <a:prstTxWarp prst="textNoShape">
              <a:avLst/>
            </a:prstTxWarp>
          </a:bodyPr>
          <a:lstStyle>
            <a:lvl1pPr algn="r" defTabSz="927100" eaLnBrk="0" hangingPunct="0">
              <a:defRPr sz="1100" i="1">
                <a:solidFill>
                  <a:srgbClr val="C2C7BD"/>
                </a:solidFill>
              </a:defRPr>
            </a:lvl1pPr>
          </a:lstStyle>
          <a:p>
            <a:pPr>
              <a:defRPr/>
            </a:pPr>
            <a:endParaRPr lang="en-US"/>
          </a:p>
        </p:txBody>
      </p:sp>
      <p:sp>
        <p:nvSpPr>
          <p:cNvPr id="307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19397" tIns="0" rIns="19397" bIns="0" numCol="1" anchor="b" anchorCtr="0" compatLnSpc="1">
            <a:prstTxWarp prst="textNoShape">
              <a:avLst/>
            </a:prstTxWarp>
          </a:bodyPr>
          <a:lstStyle>
            <a:lvl1pPr defTabSz="927100" eaLnBrk="0" hangingPunct="0">
              <a:defRPr sz="1100" i="1">
                <a:solidFill>
                  <a:srgbClr val="C2C7BD"/>
                </a:solidFill>
              </a:defRPr>
            </a:lvl1pPr>
          </a:lstStyle>
          <a:p>
            <a:pPr>
              <a:defRPr/>
            </a:pPr>
            <a:endParaRPr lang="en-US"/>
          </a:p>
        </p:txBody>
      </p:sp>
      <p:sp>
        <p:nvSpPr>
          <p:cNvPr id="307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19397" tIns="0" rIns="19397" bIns="0" numCol="1" anchor="b" anchorCtr="0" compatLnSpc="1">
            <a:prstTxWarp prst="textNoShape">
              <a:avLst/>
            </a:prstTxWarp>
          </a:bodyPr>
          <a:lstStyle>
            <a:lvl1pPr algn="r" defTabSz="927100" eaLnBrk="0" hangingPunct="0">
              <a:defRPr sz="1100" i="1">
                <a:solidFill>
                  <a:srgbClr val="C2C7BD"/>
                </a:solidFill>
              </a:defRPr>
            </a:lvl1pPr>
          </a:lstStyle>
          <a:p>
            <a:pPr>
              <a:defRPr/>
            </a:pPr>
            <a:fld id="{FC4C82F9-9A3E-4306-82A0-89E6D002185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38475" cy="465138"/>
          </a:xfrm>
          <a:prstGeom prst="rect">
            <a:avLst/>
          </a:prstGeom>
          <a:noFill/>
          <a:ln w="9525">
            <a:noFill/>
            <a:miter lim="800000"/>
            <a:headEnd/>
            <a:tailEnd/>
          </a:ln>
          <a:effectLst/>
        </p:spPr>
        <p:txBody>
          <a:bodyPr vert="horz" wrap="square" lIns="19397" tIns="0" rIns="19397" bIns="0" numCol="1" anchor="t" anchorCtr="0" compatLnSpc="1">
            <a:prstTxWarp prst="textNoShape">
              <a:avLst/>
            </a:prstTxWarp>
          </a:bodyPr>
          <a:lstStyle>
            <a:lvl1pPr defTabSz="927100" eaLnBrk="0" hangingPunct="0">
              <a:defRPr sz="11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1925" y="-1588"/>
            <a:ext cx="3038475" cy="465138"/>
          </a:xfrm>
          <a:prstGeom prst="rect">
            <a:avLst/>
          </a:prstGeom>
          <a:noFill/>
          <a:ln w="9525">
            <a:noFill/>
            <a:miter lim="800000"/>
            <a:headEnd/>
            <a:tailEnd/>
          </a:ln>
          <a:effectLst/>
        </p:spPr>
        <p:txBody>
          <a:bodyPr vert="horz" wrap="square" lIns="19397" tIns="0" rIns="19397" bIns="0" numCol="1" anchor="t" anchorCtr="0" compatLnSpc="1">
            <a:prstTxWarp prst="textNoShape">
              <a:avLst/>
            </a:prstTxWarp>
          </a:bodyPr>
          <a:lstStyle>
            <a:lvl1pPr algn="r" defTabSz="927100" eaLnBrk="0" hangingPunct="0">
              <a:defRPr sz="11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19397" tIns="0" rIns="19397" bIns="0" numCol="1" anchor="b" anchorCtr="0" compatLnSpc="1">
            <a:prstTxWarp prst="textNoShape">
              <a:avLst/>
            </a:prstTxWarp>
          </a:bodyPr>
          <a:lstStyle>
            <a:lvl1pPr defTabSz="927100" eaLnBrk="0" hangingPunct="0">
              <a:defRPr sz="11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19397" tIns="0" rIns="19397" bIns="0" numCol="1" anchor="b" anchorCtr="0" compatLnSpc="1">
            <a:prstTxWarp prst="textNoShape">
              <a:avLst/>
            </a:prstTxWarp>
          </a:bodyPr>
          <a:lstStyle>
            <a:lvl1pPr algn="r" defTabSz="927100" eaLnBrk="0" hangingPunct="0">
              <a:defRPr sz="1100" i="1">
                <a:latin typeface="Times New Roman" pitchFamily="18" charset="0"/>
              </a:defRPr>
            </a:lvl1pPr>
          </a:lstStyle>
          <a:p>
            <a:pPr>
              <a:defRPr/>
            </a:pPr>
            <a:fld id="{6E15A598-AF86-4EE3-A308-422AB9DAF585}" type="slidenum">
              <a:rPr lang="en-US"/>
              <a:pPr>
                <a:defRPr/>
              </a:pPr>
              <a:t>‹#›</a:t>
            </a:fld>
            <a:endParaRPr lang="en-US"/>
          </a:p>
        </p:txBody>
      </p:sp>
      <p:sp>
        <p:nvSpPr>
          <p:cNvPr id="2054" name="Rectangle 6"/>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756" tIns="46880" rIns="93756" bIns="468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9" name="Rectangle 7"/>
          <p:cNvSpPr>
            <a:spLocks noGrp="1" noRot="1" noChangeAspect="1" noChangeArrowheads="1" noTextEdit="1"/>
          </p:cNvSpPr>
          <p:nvPr>
            <p:ph type="sldImg" idx="2"/>
          </p:nvPr>
        </p:nvSpPr>
        <p:spPr bwMode="auto">
          <a:xfrm>
            <a:off x="1182688" y="698500"/>
            <a:ext cx="4643437" cy="348297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5613"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2813"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68425"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5625"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5EF6A28-D4F8-4BC1-AAF7-5D117F2750B4}" type="slidenum">
              <a:rPr lang="en-US"/>
              <a:pPr/>
              <a:t>1</a:t>
            </a:fld>
            <a:endParaRPr lang="en-US"/>
          </a:p>
        </p:txBody>
      </p:sp>
      <p:sp>
        <p:nvSpPr>
          <p:cNvPr id="1702914" name="Rectangle 2"/>
          <p:cNvSpPr>
            <a:spLocks noGrp="1" noRot="1" noChangeAspect="1" noChangeArrowheads="1" noTextEdit="1"/>
          </p:cNvSpPr>
          <p:nvPr>
            <p:ph type="sldImg"/>
          </p:nvPr>
        </p:nvSpPr>
        <p:spPr>
          <a:ln/>
        </p:spPr>
      </p:sp>
      <p:sp>
        <p:nvSpPr>
          <p:cNvPr id="170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0BE1EFB-28D2-408F-B2FB-5BEF24E50803}" type="slidenum">
              <a:rPr lang="en-US"/>
              <a:pPr/>
              <a:t>2</a:t>
            </a:fld>
            <a:endParaRPr lang="en-US"/>
          </a:p>
        </p:txBody>
      </p:sp>
      <p:sp>
        <p:nvSpPr>
          <p:cNvPr id="1701890" name="Rectangle 2"/>
          <p:cNvSpPr>
            <a:spLocks noGrp="1" noRot="1" noChangeAspect="1" noChangeArrowheads="1" noTextEdit="1"/>
          </p:cNvSpPr>
          <p:nvPr>
            <p:ph type="sldImg"/>
          </p:nvPr>
        </p:nvSpPr>
        <p:spPr>
          <a:ln/>
        </p:spPr>
      </p:sp>
      <p:sp>
        <p:nvSpPr>
          <p:cNvPr id="170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6DE99D-4323-4A2B-A0A4-0946C6ADCD51}" type="slidenum">
              <a:rPr lang="en-US"/>
              <a:pPr/>
              <a:t>5</a:t>
            </a:fld>
            <a:endParaRPr lang="en-US"/>
          </a:p>
        </p:txBody>
      </p:sp>
      <p:sp>
        <p:nvSpPr>
          <p:cNvPr id="1716226" name="Rectangle 2"/>
          <p:cNvSpPr>
            <a:spLocks noGrp="1" noRot="1" noChangeAspect="1" noChangeArrowheads="1" noTextEdit="1"/>
          </p:cNvSpPr>
          <p:nvPr>
            <p:ph type="sldImg"/>
          </p:nvPr>
        </p:nvSpPr>
        <p:spPr>
          <a:ln/>
        </p:spPr>
      </p:sp>
      <p:sp>
        <p:nvSpPr>
          <p:cNvPr id="1716227" name="Rectangle 3"/>
          <p:cNvSpPr>
            <a:spLocks noGrp="1" noChangeArrowheads="1"/>
          </p:cNvSpPr>
          <p:nvPr>
            <p:ph type="body" idx="1"/>
          </p:nvPr>
        </p:nvSpPr>
        <p:spPr/>
        <p:txBody>
          <a:bodyPr/>
          <a:lstStyle/>
          <a:p>
            <a:r>
              <a:rPr lang="en-US"/>
              <a:t>The allocation to the WFE following the WFSC process is structured to capture the active control nature of the system.  The low spatial frequency residuals following WFSC are determined by the nature of the WFSC process that corrects and/or compensates low spatial frequency errors from misalignments or low spatial frequency polishing errors on the mirrors and within the SI optics.  The mid and high frequency errors are determined by the more traditional control of mirror figure errors and SI WFE that are set before flight.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6DE99D-4323-4A2B-A0A4-0946C6ADCD51}" type="slidenum">
              <a:rPr lang="en-US"/>
              <a:pPr/>
              <a:t>6</a:t>
            </a:fld>
            <a:endParaRPr lang="en-US"/>
          </a:p>
        </p:txBody>
      </p:sp>
      <p:sp>
        <p:nvSpPr>
          <p:cNvPr id="1716226" name="Rectangle 2"/>
          <p:cNvSpPr>
            <a:spLocks noGrp="1" noRot="1" noChangeAspect="1" noChangeArrowheads="1" noTextEdit="1"/>
          </p:cNvSpPr>
          <p:nvPr>
            <p:ph type="sldImg"/>
          </p:nvPr>
        </p:nvSpPr>
        <p:spPr>
          <a:ln/>
        </p:spPr>
      </p:sp>
      <p:sp>
        <p:nvSpPr>
          <p:cNvPr id="1716227" name="Rectangle 3"/>
          <p:cNvSpPr>
            <a:spLocks noGrp="1" noChangeArrowheads="1"/>
          </p:cNvSpPr>
          <p:nvPr>
            <p:ph type="body" idx="1"/>
          </p:nvPr>
        </p:nvSpPr>
        <p:spPr/>
        <p:txBody>
          <a:bodyPr/>
          <a:lstStyle/>
          <a:p>
            <a:r>
              <a:rPr lang="en-US"/>
              <a:t>The allocation to the WFE following the WFSC process is structured to capture the active control nature of the system.  The low spatial frequency residuals following WFSC are determined by the nature of the WFSC process that corrects and/or compensates low spatial frequency errors from misalignments or low spatial frequency polishing errors on the mirrors and within the SI optics.  The mid and high frequency errors are determined by the more traditional control of mirror figure errors and SI WFE that are set before flight.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6DE99D-4323-4A2B-A0A4-0946C6ADCD51}" type="slidenum">
              <a:rPr lang="en-US"/>
              <a:pPr/>
              <a:t>7</a:t>
            </a:fld>
            <a:endParaRPr lang="en-US"/>
          </a:p>
        </p:txBody>
      </p:sp>
      <p:sp>
        <p:nvSpPr>
          <p:cNvPr id="1716226" name="Rectangle 2"/>
          <p:cNvSpPr>
            <a:spLocks noGrp="1" noRot="1" noChangeAspect="1" noChangeArrowheads="1" noTextEdit="1"/>
          </p:cNvSpPr>
          <p:nvPr>
            <p:ph type="sldImg"/>
          </p:nvPr>
        </p:nvSpPr>
        <p:spPr>
          <a:ln/>
        </p:spPr>
      </p:sp>
      <p:sp>
        <p:nvSpPr>
          <p:cNvPr id="1716227" name="Rectangle 3"/>
          <p:cNvSpPr>
            <a:spLocks noGrp="1" noChangeArrowheads="1"/>
          </p:cNvSpPr>
          <p:nvPr>
            <p:ph type="body" idx="1"/>
          </p:nvPr>
        </p:nvSpPr>
        <p:spPr/>
        <p:txBody>
          <a:bodyPr/>
          <a:lstStyle/>
          <a:p>
            <a:r>
              <a:rPr lang="en-US"/>
              <a:t>The allocation to the WFE following the WFSC process is structured to capture the active control nature of the system.  The low spatial frequency residuals following WFSC are determined by the nature of the WFSC process that corrects and/or compensates low spatial frequency errors from misalignments or low spatial frequency polishing errors on the mirrors and within the SI optics.  The mid and high frequency errors are determined by the more traditional control of mirror figure errors and SI WFE that are set before flight.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jwst_circle_design3"/>
          <p:cNvPicPr>
            <a:picLocks noChangeAspect="1" noChangeArrowheads="1"/>
          </p:cNvPicPr>
          <p:nvPr/>
        </p:nvPicPr>
        <p:blipFill>
          <a:blip r:embed="rId2" cstate="print"/>
          <a:srcRect/>
          <a:stretch>
            <a:fillRect/>
          </a:stretch>
        </p:blipFill>
        <p:spPr bwMode="auto">
          <a:xfrm>
            <a:off x="25400" y="30163"/>
            <a:ext cx="784225" cy="784225"/>
          </a:xfrm>
          <a:prstGeom prst="rect">
            <a:avLst/>
          </a:prstGeom>
          <a:noFill/>
          <a:ln w="9525">
            <a:noFill/>
            <a:miter lim="800000"/>
            <a:headEnd/>
            <a:tailEnd/>
          </a:ln>
        </p:spPr>
      </p:pic>
      <p:sp>
        <p:nvSpPr>
          <p:cNvPr id="1005570" name="Rectangle 2"/>
          <p:cNvSpPr>
            <a:spLocks noGrp="1" noChangeArrowheads="1"/>
          </p:cNvSpPr>
          <p:nvPr>
            <p:ph type="ctrTitle"/>
          </p:nvPr>
        </p:nvSpPr>
        <p:spPr>
          <a:xfrm>
            <a:off x="692150" y="2286000"/>
            <a:ext cx="7759700" cy="1143000"/>
          </a:xfrm>
        </p:spPr>
        <p:txBody>
          <a:bodyPr/>
          <a:lstStyle>
            <a:lvl1pPr>
              <a:defRPr sz="2800"/>
            </a:lvl1pPr>
          </a:lstStyle>
          <a:p>
            <a:r>
              <a:rPr lang="en-US"/>
              <a:t>Click to edit Master title style</a:t>
            </a:r>
          </a:p>
        </p:txBody>
      </p:sp>
      <p:sp>
        <p:nvSpPr>
          <p:cNvPr id="1005571" name="Rectangle 3"/>
          <p:cNvSpPr>
            <a:spLocks noGrp="1" noChangeArrowheads="1"/>
          </p:cNvSpPr>
          <p:nvPr>
            <p:ph type="subTitle" idx="1"/>
          </p:nvPr>
        </p:nvSpPr>
        <p:spPr>
          <a:xfrm>
            <a:off x="5075238" y="4117975"/>
            <a:ext cx="3422650" cy="1785938"/>
          </a:xfrm>
        </p:spPr>
        <p:txBody>
          <a:bodyPr/>
          <a:lstStyle>
            <a:lvl1pPr marL="0" indent="0">
              <a:buFontTx/>
              <a:buNone/>
              <a:defRPr sz="1900" b="1">
                <a:solidFill>
                  <a:srgbClr val="000099"/>
                </a:solidFill>
              </a:defRPr>
            </a:lvl1pPr>
          </a:lstStyle>
          <a:p>
            <a:endParaRPr lang="en-US"/>
          </a:p>
        </p:txBody>
      </p:sp>
      <p:grpSp>
        <p:nvGrpSpPr>
          <p:cNvPr id="12" name="Group 11"/>
          <p:cNvGrpSpPr/>
          <p:nvPr userDrawn="1"/>
        </p:nvGrpSpPr>
        <p:grpSpPr>
          <a:xfrm>
            <a:off x="6604226" y="61004"/>
            <a:ext cx="2488975" cy="724582"/>
            <a:chOff x="6001204" y="1010556"/>
            <a:chExt cx="2488975" cy="724582"/>
          </a:xfrm>
        </p:grpSpPr>
        <p:sp>
          <p:nvSpPr>
            <p:cNvPr id="13" name="Text Box 28" descr="ABL"/>
            <p:cNvSpPr txBox="1">
              <a:spLocks noChangeArrowheads="1"/>
            </p:cNvSpPr>
            <p:nvPr/>
          </p:nvSpPr>
          <p:spPr bwMode="auto">
            <a:xfrm>
              <a:off x="7121979" y="1368425"/>
              <a:ext cx="1304925" cy="366713"/>
            </a:xfrm>
            <a:prstGeom prst="rect">
              <a:avLst/>
            </a:prstGeom>
            <a:noFill/>
            <a:ln w="9525">
              <a:noFill/>
              <a:miter lim="800000"/>
              <a:headEnd type="none" w="sm" len="sm"/>
              <a:tailEnd type="none" w="sm" len="sm"/>
            </a:ln>
            <a:effectLst/>
          </p:spPr>
          <p:txBody>
            <a:bodyPr>
              <a:spAutoFit/>
            </a:bodyPr>
            <a:lstStyle/>
            <a:p>
              <a:pPr>
                <a:spcBef>
                  <a:spcPct val="50000"/>
                </a:spcBef>
                <a:defRPr/>
              </a:pPr>
              <a:endParaRPr lang="en-US"/>
            </a:p>
          </p:txBody>
        </p:sp>
        <p:pic>
          <p:nvPicPr>
            <p:cNvPr id="14" name="Picture 19"/>
            <p:cNvPicPr>
              <a:picLocks noChangeAspect="1" noChangeArrowheads="1"/>
            </p:cNvPicPr>
            <p:nvPr/>
          </p:nvPicPr>
          <p:blipFill>
            <a:blip r:embed="rId3" cstate="print"/>
            <a:srcRect/>
            <a:stretch>
              <a:fillRect/>
            </a:stretch>
          </p:blipFill>
          <p:spPr bwMode="auto">
            <a:xfrm>
              <a:off x="6677042" y="1332179"/>
              <a:ext cx="384156" cy="324181"/>
            </a:xfrm>
            <a:prstGeom prst="rect">
              <a:avLst/>
            </a:prstGeom>
            <a:noFill/>
            <a:ln w="12700">
              <a:noFill/>
              <a:miter lim="800000"/>
              <a:headEnd/>
              <a:tailEnd/>
            </a:ln>
          </p:spPr>
        </p:pic>
        <p:pic>
          <p:nvPicPr>
            <p:cNvPr id="15" name="Picture 21"/>
            <p:cNvPicPr>
              <a:picLocks noChangeAspect="1" noChangeArrowheads="1"/>
            </p:cNvPicPr>
            <p:nvPr/>
          </p:nvPicPr>
          <p:blipFill>
            <a:blip r:embed="rId4" cstate="print"/>
            <a:srcRect/>
            <a:stretch>
              <a:fillRect/>
            </a:stretch>
          </p:blipFill>
          <p:spPr bwMode="auto">
            <a:xfrm>
              <a:off x="7927870" y="1366828"/>
              <a:ext cx="543708" cy="211760"/>
            </a:xfrm>
            <a:prstGeom prst="rect">
              <a:avLst/>
            </a:prstGeom>
            <a:noFill/>
            <a:ln w="9525">
              <a:noFill/>
              <a:miter lim="800000"/>
              <a:headEnd/>
              <a:tailEnd/>
            </a:ln>
          </p:spPr>
        </p:pic>
        <p:pic>
          <p:nvPicPr>
            <p:cNvPr id="16" name="Picture 12" descr="noc_logo__blu3142.jpg"/>
            <p:cNvPicPr>
              <a:picLocks noChangeAspect="1"/>
            </p:cNvPicPr>
            <p:nvPr/>
          </p:nvPicPr>
          <p:blipFill>
            <a:blip r:embed="rId5" cstate="print"/>
            <a:srcRect/>
            <a:stretch>
              <a:fillRect/>
            </a:stretch>
          </p:blipFill>
          <p:spPr bwMode="auto">
            <a:xfrm>
              <a:off x="6597215" y="1010556"/>
              <a:ext cx="1892964" cy="330518"/>
            </a:xfrm>
            <a:prstGeom prst="rect">
              <a:avLst/>
            </a:prstGeom>
            <a:noFill/>
            <a:ln w="9525">
              <a:noFill/>
              <a:miter lim="800000"/>
              <a:headEnd/>
              <a:tailEnd/>
            </a:ln>
          </p:spPr>
        </p:pic>
        <p:pic>
          <p:nvPicPr>
            <p:cNvPr id="17" name="Picture 16" descr="Exelis_c.jpg"/>
            <p:cNvPicPr>
              <a:picLocks noChangeAspect="1"/>
            </p:cNvPicPr>
            <p:nvPr/>
          </p:nvPicPr>
          <p:blipFill>
            <a:blip r:embed="rId6" cstate="print"/>
            <a:stretch>
              <a:fillRect/>
            </a:stretch>
          </p:blipFill>
          <p:spPr>
            <a:xfrm>
              <a:off x="7103630" y="1339437"/>
              <a:ext cx="799823" cy="155880"/>
            </a:xfrm>
            <a:prstGeom prst="rect">
              <a:avLst/>
            </a:prstGeom>
          </p:spPr>
        </p:pic>
        <p:pic>
          <p:nvPicPr>
            <p:cNvPr id="18" name="Picture 23" descr="NASA_BallTrans"/>
            <p:cNvPicPr>
              <a:picLocks noChangeAspect="1" noChangeArrowheads="1"/>
            </p:cNvPicPr>
            <p:nvPr userDrawn="1"/>
          </p:nvPicPr>
          <p:blipFill>
            <a:blip r:embed="rId7" cstate="print"/>
            <a:srcRect/>
            <a:stretch>
              <a:fillRect/>
            </a:stretch>
          </p:blipFill>
          <p:spPr bwMode="auto">
            <a:xfrm>
              <a:off x="6001204" y="1070656"/>
              <a:ext cx="698500" cy="600075"/>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68263"/>
            <a:ext cx="2085975" cy="6430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68263"/>
            <a:ext cx="6105525" cy="6430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06450" y="68263"/>
            <a:ext cx="5986463" cy="669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4500" y="793750"/>
            <a:ext cx="4095750" cy="570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92650" y="793750"/>
            <a:ext cx="4095750" cy="5705475"/>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793750"/>
            <a:ext cx="4095750"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650" y="793750"/>
            <a:ext cx="4095750"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83772" y="68263"/>
            <a:ext cx="5914572" cy="669925"/>
          </a:xfrm>
          <a:prstGeom prst="rect">
            <a:avLst/>
          </a:prstGeom>
          <a:noFill/>
          <a:ln w="9525">
            <a:noFill/>
            <a:miter lim="800000"/>
            <a:headEnd/>
            <a:tailEnd/>
          </a:ln>
        </p:spPr>
        <p:txBody>
          <a:bodyPr vert="horz" wrap="square" lIns="92069" tIns="46034" rIns="92069" bIns="46034" numCol="1" anchor="ctr" anchorCtr="0" compatLnSpc="1">
            <a:prstTxWarp prst="textNoShape">
              <a:avLst/>
            </a:prstTxWarp>
          </a:bodyPr>
          <a:lstStyle/>
          <a:p>
            <a:pPr lvl="0"/>
            <a:r>
              <a:rPr lang="en-US" dirty="0" smtClean="0"/>
              <a:t>Click to edit Master title style</a:t>
            </a:r>
          </a:p>
        </p:txBody>
      </p:sp>
      <p:sp>
        <p:nvSpPr>
          <p:cNvPr id="1027" name="Rectangle 1027"/>
          <p:cNvSpPr>
            <a:spLocks noGrp="1" noChangeArrowheads="1"/>
          </p:cNvSpPr>
          <p:nvPr>
            <p:ph type="body" idx="1"/>
          </p:nvPr>
        </p:nvSpPr>
        <p:spPr bwMode="auto">
          <a:xfrm>
            <a:off x="444500" y="793750"/>
            <a:ext cx="8343900" cy="5705475"/>
          </a:xfrm>
          <a:prstGeom prst="rect">
            <a:avLst/>
          </a:prstGeom>
          <a:noFill/>
          <a:ln w="9525">
            <a:noFill/>
            <a:miter lim="800000"/>
            <a:headEnd/>
            <a:tailEnd/>
          </a:ln>
        </p:spPr>
        <p:txBody>
          <a:bodyPr vert="horz" wrap="square" lIns="92069" tIns="46034" rIns="92069" bIns="460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4548" name="Rectangle 1028"/>
          <p:cNvSpPr>
            <a:spLocks noGrp="1" noChangeArrowheads="1"/>
          </p:cNvSpPr>
          <p:nvPr/>
        </p:nvSpPr>
        <p:spPr bwMode="auto">
          <a:xfrm>
            <a:off x="7540625" y="6607175"/>
            <a:ext cx="1590675" cy="250825"/>
          </a:xfrm>
          <a:prstGeom prst="rect">
            <a:avLst/>
          </a:prstGeom>
          <a:noFill/>
          <a:ln w="9525">
            <a:noFill/>
            <a:miter lim="800000"/>
            <a:headEnd/>
            <a:tailEnd/>
          </a:ln>
          <a:effectLst/>
        </p:spPr>
        <p:txBody>
          <a:bodyPr wrap="none" lIns="92075" tIns="46038" rIns="92075" bIns="46038" anchor="ctr"/>
          <a:lstStyle/>
          <a:p>
            <a:pPr algn="r" eaLnBrk="0" hangingPunct="0">
              <a:defRPr/>
            </a:pPr>
            <a:r>
              <a:rPr lang="en-US" sz="900" b="1" dirty="0" smtClean="0"/>
              <a:t>8442-88     </a:t>
            </a:r>
            <a:r>
              <a:rPr lang="en-US" sz="900" b="1" dirty="0" smtClean="0"/>
              <a:t>Page </a:t>
            </a:r>
            <a:fld id="{AF6ACB7E-725C-424C-8D70-E3165930EC08}" type="slidenum">
              <a:rPr lang="en-US" sz="900" b="1"/>
              <a:pPr algn="r" eaLnBrk="0" hangingPunct="0">
                <a:defRPr/>
              </a:pPr>
              <a:t>‹#›</a:t>
            </a:fld>
            <a:endParaRPr lang="en-US" sz="900" b="1" dirty="0"/>
          </a:p>
        </p:txBody>
      </p:sp>
      <p:pic>
        <p:nvPicPr>
          <p:cNvPr id="1029" name="Picture 1044" descr="jwst_circle_design3"/>
          <p:cNvPicPr>
            <a:picLocks noChangeAspect="1" noChangeArrowheads="1"/>
          </p:cNvPicPr>
          <p:nvPr/>
        </p:nvPicPr>
        <p:blipFill>
          <a:blip r:embed="rId14" cstate="print"/>
          <a:srcRect/>
          <a:stretch>
            <a:fillRect/>
          </a:stretch>
        </p:blipFill>
        <p:spPr bwMode="auto">
          <a:xfrm>
            <a:off x="28575" y="28575"/>
            <a:ext cx="784225" cy="784225"/>
          </a:xfrm>
          <a:prstGeom prst="rect">
            <a:avLst/>
          </a:prstGeom>
          <a:noFill/>
          <a:ln w="9525">
            <a:noFill/>
            <a:miter lim="800000"/>
            <a:headEnd/>
            <a:tailEnd/>
          </a:ln>
        </p:spPr>
      </p:pic>
      <p:sp>
        <p:nvSpPr>
          <p:cNvPr id="1004575" name="Rectangle 1055"/>
          <p:cNvSpPr>
            <a:spLocks noGrp="1" noChangeArrowheads="1"/>
          </p:cNvSpPr>
          <p:nvPr userDrawn="1"/>
        </p:nvSpPr>
        <p:spPr bwMode="auto">
          <a:xfrm>
            <a:off x="4544" y="6602631"/>
            <a:ext cx="1590675" cy="250825"/>
          </a:xfrm>
          <a:prstGeom prst="rect">
            <a:avLst/>
          </a:prstGeom>
          <a:noFill/>
          <a:ln w="9525">
            <a:noFill/>
            <a:miter lim="800000"/>
            <a:headEnd/>
            <a:tailEnd/>
          </a:ln>
          <a:effectLst/>
        </p:spPr>
        <p:txBody>
          <a:bodyPr wrap="none" lIns="92075" tIns="46038" rIns="92075" bIns="46038" anchor="ctr"/>
          <a:lstStyle/>
          <a:p>
            <a:pPr eaLnBrk="0" hangingPunct="0">
              <a:defRPr/>
            </a:pPr>
            <a:r>
              <a:rPr lang="en-US" sz="900" b="1" dirty="0" smtClean="0"/>
              <a:t>2012.07.06</a:t>
            </a:r>
            <a:endParaRPr lang="en-US" sz="900" b="1" dirty="0"/>
          </a:p>
        </p:txBody>
      </p:sp>
      <p:grpSp>
        <p:nvGrpSpPr>
          <p:cNvPr id="25" name="Group 24"/>
          <p:cNvGrpSpPr/>
          <p:nvPr userDrawn="1"/>
        </p:nvGrpSpPr>
        <p:grpSpPr>
          <a:xfrm>
            <a:off x="6604226" y="61004"/>
            <a:ext cx="2488975" cy="724582"/>
            <a:chOff x="6001204" y="1010556"/>
            <a:chExt cx="2488975" cy="724582"/>
          </a:xfrm>
        </p:grpSpPr>
        <p:sp>
          <p:nvSpPr>
            <p:cNvPr id="21" name="Text Box 28" descr="ABL"/>
            <p:cNvSpPr txBox="1">
              <a:spLocks noChangeArrowheads="1"/>
            </p:cNvSpPr>
            <p:nvPr/>
          </p:nvSpPr>
          <p:spPr bwMode="auto">
            <a:xfrm>
              <a:off x="7121979" y="1368425"/>
              <a:ext cx="1304925" cy="366713"/>
            </a:xfrm>
            <a:prstGeom prst="rect">
              <a:avLst/>
            </a:prstGeom>
            <a:noFill/>
            <a:ln w="9525">
              <a:noFill/>
              <a:miter lim="800000"/>
              <a:headEnd type="none" w="sm" len="sm"/>
              <a:tailEnd type="none" w="sm" len="sm"/>
            </a:ln>
            <a:effectLst/>
          </p:spPr>
          <p:txBody>
            <a:bodyPr>
              <a:spAutoFit/>
            </a:bodyPr>
            <a:lstStyle/>
            <a:p>
              <a:pPr>
                <a:spcBef>
                  <a:spcPct val="50000"/>
                </a:spcBef>
                <a:defRPr/>
              </a:pPr>
              <a:endParaRPr lang="en-US"/>
            </a:p>
          </p:txBody>
        </p:sp>
        <p:pic>
          <p:nvPicPr>
            <p:cNvPr id="18" name="Picture 19"/>
            <p:cNvPicPr>
              <a:picLocks noChangeAspect="1" noChangeArrowheads="1"/>
            </p:cNvPicPr>
            <p:nvPr/>
          </p:nvPicPr>
          <p:blipFill>
            <a:blip r:embed="rId15" cstate="print"/>
            <a:srcRect/>
            <a:stretch>
              <a:fillRect/>
            </a:stretch>
          </p:blipFill>
          <p:spPr bwMode="auto">
            <a:xfrm>
              <a:off x="6677042" y="1332179"/>
              <a:ext cx="384156" cy="324181"/>
            </a:xfrm>
            <a:prstGeom prst="rect">
              <a:avLst/>
            </a:prstGeom>
            <a:noFill/>
            <a:ln w="12700">
              <a:noFill/>
              <a:miter lim="800000"/>
              <a:headEnd/>
              <a:tailEnd/>
            </a:ln>
          </p:spPr>
        </p:pic>
        <p:pic>
          <p:nvPicPr>
            <p:cNvPr id="19" name="Picture 21"/>
            <p:cNvPicPr>
              <a:picLocks noChangeAspect="1" noChangeArrowheads="1"/>
            </p:cNvPicPr>
            <p:nvPr/>
          </p:nvPicPr>
          <p:blipFill>
            <a:blip r:embed="rId16" cstate="print"/>
            <a:srcRect/>
            <a:stretch>
              <a:fillRect/>
            </a:stretch>
          </p:blipFill>
          <p:spPr bwMode="auto">
            <a:xfrm>
              <a:off x="7927870" y="1366828"/>
              <a:ext cx="543708" cy="211760"/>
            </a:xfrm>
            <a:prstGeom prst="rect">
              <a:avLst/>
            </a:prstGeom>
            <a:noFill/>
            <a:ln w="9525">
              <a:noFill/>
              <a:miter lim="800000"/>
              <a:headEnd/>
              <a:tailEnd/>
            </a:ln>
          </p:spPr>
        </p:pic>
        <p:pic>
          <p:nvPicPr>
            <p:cNvPr id="22" name="Picture 12" descr="noc_logo__blu3142.jpg"/>
            <p:cNvPicPr>
              <a:picLocks noChangeAspect="1"/>
            </p:cNvPicPr>
            <p:nvPr/>
          </p:nvPicPr>
          <p:blipFill>
            <a:blip r:embed="rId17" cstate="print"/>
            <a:srcRect/>
            <a:stretch>
              <a:fillRect/>
            </a:stretch>
          </p:blipFill>
          <p:spPr bwMode="auto">
            <a:xfrm>
              <a:off x="6597215" y="1010556"/>
              <a:ext cx="1892964" cy="330518"/>
            </a:xfrm>
            <a:prstGeom prst="rect">
              <a:avLst/>
            </a:prstGeom>
            <a:noFill/>
            <a:ln w="9525">
              <a:noFill/>
              <a:miter lim="800000"/>
              <a:headEnd/>
              <a:tailEnd/>
            </a:ln>
          </p:spPr>
        </p:pic>
        <p:pic>
          <p:nvPicPr>
            <p:cNvPr id="23" name="Picture 22" descr="Exelis_c.jpg"/>
            <p:cNvPicPr>
              <a:picLocks noChangeAspect="1"/>
            </p:cNvPicPr>
            <p:nvPr/>
          </p:nvPicPr>
          <p:blipFill>
            <a:blip r:embed="rId18" cstate="print"/>
            <a:stretch>
              <a:fillRect/>
            </a:stretch>
          </p:blipFill>
          <p:spPr>
            <a:xfrm>
              <a:off x="7103630" y="1339437"/>
              <a:ext cx="799823" cy="155880"/>
            </a:xfrm>
            <a:prstGeom prst="rect">
              <a:avLst/>
            </a:prstGeom>
          </p:spPr>
        </p:pic>
        <p:pic>
          <p:nvPicPr>
            <p:cNvPr id="20" name="Picture 23" descr="NASA_BallTrans"/>
            <p:cNvPicPr>
              <a:picLocks noChangeAspect="1" noChangeArrowheads="1"/>
            </p:cNvPicPr>
            <p:nvPr userDrawn="1"/>
          </p:nvPicPr>
          <p:blipFill>
            <a:blip r:embed="rId19" cstate="print"/>
            <a:srcRect/>
            <a:stretch>
              <a:fillRect/>
            </a:stretch>
          </p:blipFill>
          <p:spPr bwMode="auto">
            <a:xfrm>
              <a:off x="6001204" y="1070656"/>
              <a:ext cx="698500" cy="6000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24"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2400" b="1">
          <a:solidFill>
            <a:srgbClr val="000099"/>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eaLnBrk="0" fontAlgn="base" hangingPunct="0">
        <a:spcBef>
          <a:spcPct val="0"/>
        </a:spcBef>
        <a:spcAft>
          <a:spcPct val="0"/>
        </a:spcAft>
        <a:defRPr sz="2400" b="1">
          <a:solidFill>
            <a:srgbClr val="000099"/>
          </a:solidFill>
          <a:latin typeface="Arial" charset="0"/>
        </a:defRPr>
      </a:lvl6pPr>
      <a:lvl7pPr marL="914400" algn="ctr" rtl="0" eaLnBrk="0" fontAlgn="base" hangingPunct="0">
        <a:spcBef>
          <a:spcPct val="0"/>
        </a:spcBef>
        <a:spcAft>
          <a:spcPct val="0"/>
        </a:spcAft>
        <a:defRPr sz="2400" b="1">
          <a:solidFill>
            <a:srgbClr val="000099"/>
          </a:solidFill>
          <a:latin typeface="Arial" charset="0"/>
        </a:defRPr>
      </a:lvl7pPr>
      <a:lvl8pPr marL="1371600" algn="ctr" rtl="0" eaLnBrk="0" fontAlgn="base" hangingPunct="0">
        <a:spcBef>
          <a:spcPct val="0"/>
        </a:spcBef>
        <a:spcAft>
          <a:spcPct val="0"/>
        </a:spcAft>
        <a:defRPr sz="2400" b="1">
          <a:solidFill>
            <a:srgbClr val="000099"/>
          </a:solidFill>
          <a:latin typeface="Arial" charset="0"/>
        </a:defRPr>
      </a:lvl8pPr>
      <a:lvl9pPr marL="1828800" algn="ctr" rtl="0" eaLnBrk="0" fontAlgn="base" hangingPunct="0">
        <a:spcBef>
          <a:spcPct val="0"/>
        </a:spcBef>
        <a:spcAft>
          <a:spcPct val="0"/>
        </a:spcAft>
        <a:defRPr sz="2400" b="1">
          <a:solidFill>
            <a:srgbClr val="000099"/>
          </a:solidFill>
          <a:latin typeface="Arial" charset="0"/>
        </a:defRPr>
      </a:lvl9pPr>
    </p:titleStyle>
    <p:bodyStyle>
      <a:lvl1pPr marL="171450" indent="-171450" algn="l" rtl="0" eaLnBrk="0" fontAlgn="base" hangingPunct="0">
        <a:spcBef>
          <a:spcPct val="15000"/>
        </a:spcBef>
        <a:spcAft>
          <a:spcPct val="15000"/>
        </a:spcAft>
        <a:buClr>
          <a:srgbClr val="000099"/>
        </a:buClr>
        <a:buChar char="•"/>
        <a:defRPr>
          <a:solidFill>
            <a:schemeClr val="tx1"/>
          </a:solidFill>
          <a:latin typeface="+mn-lt"/>
          <a:ea typeface="+mn-ea"/>
          <a:cs typeface="+mn-cs"/>
        </a:defRPr>
      </a:lvl1pPr>
      <a:lvl2pPr marL="457200" indent="-171450" algn="l" rtl="0" eaLnBrk="0" fontAlgn="base" hangingPunct="0">
        <a:spcBef>
          <a:spcPct val="15000"/>
        </a:spcBef>
        <a:spcAft>
          <a:spcPct val="15000"/>
        </a:spcAft>
        <a:buClr>
          <a:srgbClr val="000099"/>
        </a:buClr>
        <a:buChar char="–"/>
        <a:defRPr>
          <a:solidFill>
            <a:schemeClr val="tx1"/>
          </a:solidFill>
          <a:latin typeface="+mn-lt"/>
        </a:defRPr>
      </a:lvl2pPr>
      <a:lvl3pPr marL="742950" indent="-171450" algn="l" rtl="0" eaLnBrk="0" fontAlgn="base" hangingPunct="0">
        <a:spcBef>
          <a:spcPct val="15000"/>
        </a:spcBef>
        <a:spcAft>
          <a:spcPct val="15000"/>
        </a:spcAft>
        <a:buClr>
          <a:srgbClr val="000099"/>
        </a:buClr>
        <a:buSzPct val="70000"/>
        <a:buFont typeface="Wingdings" pitchFamily="2" charset="2"/>
        <a:buChar char="Ø"/>
        <a:defRPr sz="1600">
          <a:solidFill>
            <a:schemeClr val="tx1"/>
          </a:solidFill>
          <a:latin typeface="+mn-lt"/>
        </a:defRPr>
      </a:lvl3pPr>
      <a:lvl4pPr marL="1028700" indent="-171450" algn="l" rtl="0" eaLnBrk="0" fontAlgn="base" hangingPunct="0">
        <a:spcBef>
          <a:spcPct val="15000"/>
        </a:spcBef>
        <a:spcAft>
          <a:spcPct val="15000"/>
        </a:spcAft>
        <a:buClr>
          <a:srgbClr val="000099"/>
        </a:buClr>
        <a:buFont typeface="Wingdings" pitchFamily="2" charset="2"/>
        <a:buChar char="§"/>
        <a:defRPr sz="1600">
          <a:solidFill>
            <a:schemeClr val="tx1"/>
          </a:solidFill>
          <a:latin typeface="+mn-lt"/>
        </a:defRPr>
      </a:lvl4pPr>
      <a:lvl5pPr marL="1314450" indent="-171450" algn="l" rtl="0" eaLnBrk="0" fontAlgn="base" hangingPunct="0">
        <a:spcBef>
          <a:spcPct val="15000"/>
        </a:spcBef>
        <a:spcAft>
          <a:spcPct val="15000"/>
        </a:spcAft>
        <a:buClr>
          <a:srgbClr val="000099"/>
        </a:buClr>
        <a:buChar char="-"/>
        <a:defRPr sz="1400">
          <a:solidFill>
            <a:schemeClr val="tx1"/>
          </a:solidFill>
          <a:latin typeface="+mn-lt"/>
        </a:defRPr>
      </a:lvl5pPr>
      <a:lvl6pPr marL="1771650" indent="-171450" algn="l" rtl="0" eaLnBrk="0" fontAlgn="base" hangingPunct="0">
        <a:spcBef>
          <a:spcPct val="15000"/>
        </a:spcBef>
        <a:spcAft>
          <a:spcPct val="15000"/>
        </a:spcAft>
        <a:buClr>
          <a:srgbClr val="000099"/>
        </a:buClr>
        <a:buChar char="-"/>
        <a:defRPr sz="1400">
          <a:solidFill>
            <a:schemeClr val="tx1"/>
          </a:solidFill>
          <a:latin typeface="+mn-lt"/>
        </a:defRPr>
      </a:lvl6pPr>
      <a:lvl7pPr marL="2228850" indent="-171450" algn="l" rtl="0" eaLnBrk="0" fontAlgn="base" hangingPunct="0">
        <a:spcBef>
          <a:spcPct val="15000"/>
        </a:spcBef>
        <a:spcAft>
          <a:spcPct val="15000"/>
        </a:spcAft>
        <a:buClr>
          <a:srgbClr val="000099"/>
        </a:buClr>
        <a:buChar char="-"/>
        <a:defRPr sz="1400">
          <a:solidFill>
            <a:schemeClr val="tx1"/>
          </a:solidFill>
          <a:latin typeface="+mn-lt"/>
        </a:defRPr>
      </a:lvl7pPr>
      <a:lvl8pPr marL="2686050" indent="-171450" algn="l" rtl="0" eaLnBrk="0" fontAlgn="base" hangingPunct="0">
        <a:spcBef>
          <a:spcPct val="15000"/>
        </a:spcBef>
        <a:spcAft>
          <a:spcPct val="15000"/>
        </a:spcAft>
        <a:buClr>
          <a:srgbClr val="000099"/>
        </a:buClr>
        <a:buChar char="-"/>
        <a:defRPr sz="1400">
          <a:solidFill>
            <a:schemeClr val="tx1"/>
          </a:solidFill>
          <a:latin typeface="+mn-lt"/>
        </a:defRPr>
      </a:lvl8pPr>
      <a:lvl9pPr marL="3143250" indent="-171450" algn="l" rtl="0" eaLnBrk="0" fontAlgn="base" hangingPunct="0">
        <a:spcBef>
          <a:spcPct val="15000"/>
        </a:spcBef>
        <a:spcAft>
          <a:spcPct val="15000"/>
        </a:spcAft>
        <a:buClr>
          <a:srgbClr val="000099"/>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cid:image001.png@01CC898E.548FE6E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type="ctrTitle"/>
          </p:nvPr>
        </p:nvSpPr>
        <p:spPr>
          <a:xfrm>
            <a:off x="692150" y="1325563"/>
            <a:ext cx="7759700" cy="4556125"/>
          </a:xfrm>
        </p:spPr>
        <p:txBody>
          <a:bodyPr/>
          <a:lstStyle/>
          <a:p>
            <a:pPr>
              <a:spcBef>
                <a:spcPct val="50000"/>
              </a:spcBef>
              <a:spcAft>
                <a:spcPct val="50000"/>
              </a:spcAft>
            </a:pPr>
            <a:r>
              <a:rPr lang="en-US" dirty="0" smtClean="0"/>
              <a:t>Actuator Usage and Fault Tolerance of the James Webb Space Telescope Optical </a:t>
            </a:r>
            <a:r>
              <a:rPr lang="en-US" smtClean="0"/>
              <a:t>Telescope </a:t>
            </a:r>
            <a:r>
              <a:rPr lang="en-US" smtClean="0"/>
              <a:t>Element </a:t>
            </a:r>
            <a:r>
              <a:rPr lang="en-US" dirty="0" smtClean="0"/>
              <a:t>Mirror Actuators</a:t>
            </a:r>
            <a:r>
              <a:rPr lang="en-US" dirty="0"/>
              <a:t/>
            </a:r>
            <a:br>
              <a:rPr lang="en-US" dirty="0"/>
            </a:br>
            <a:r>
              <a:rPr lang="en-US" dirty="0"/>
              <a:t> </a:t>
            </a:r>
            <a:r>
              <a:rPr lang="en-US" sz="1600" dirty="0" smtClean="0"/>
              <a:t>Allison A. Barto, D. Scott Acton, Paul Finley, Benjamin B. Gallagher,</a:t>
            </a:r>
            <a:br>
              <a:rPr lang="en-US" sz="1600" dirty="0" smtClean="0"/>
            </a:br>
            <a:r>
              <a:rPr lang="en-US" sz="1600" dirty="0" smtClean="0"/>
              <a:t>Bruce Hardy, J. Scott Knight, Paul A. Lightsey</a:t>
            </a:r>
            <a:br>
              <a:rPr lang="en-US" sz="1600" dirty="0" smtClean="0"/>
            </a:br>
            <a:r>
              <a:rPr lang="en-US" sz="1600" dirty="0" smtClean="0"/>
              <a:t/>
            </a:r>
            <a:br>
              <a:rPr lang="en-US" sz="1600" dirty="0" smtClean="0"/>
            </a:br>
            <a:r>
              <a:rPr lang="en-US" sz="1600" dirty="0" smtClean="0"/>
              <a:t>Ball </a:t>
            </a:r>
            <a:r>
              <a:rPr lang="en-US" sz="1600" dirty="0"/>
              <a:t>Aerospace &amp; Technologies Corp.</a:t>
            </a:r>
            <a:br>
              <a:rPr lang="en-US" sz="1600" dirty="0"/>
            </a:br>
            <a:r>
              <a:rPr lang="en-US" sz="1600" dirty="0" smtClean="0"/>
              <a:t>1600 Commerce Street</a:t>
            </a:r>
            <a:r>
              <a:rPr lang="en-US" sz="1600" dirty="0"/>
              <a:t/>
            </a:r>
            <a:br>
              <a:rPr lang="en-US" sz="1600" dirty="0"/>
            </a:br>
            <a:r>
              <a:rPr lang="en-US" sz="1600" dirty="0"/>
              <a:t>Boulder, CO </a:t>
            </a:r>
            <a:r>
              <a:rPr lang="en-US" sz="1600" dirty="0" smtClean="0"/>
              <a:t>80301, </a:t>
            </a:r>
            <a:r>
              <a:rPr lang="en-US" sz="1600" dirty="0"/>
              <a:t>USA</a:t>
            </a:r>
            <a:br>
              <a:rPr lang="en-US" sz="1600" dirty="0"/>
            </a:br>
            <a:r>
              <a:rPr lang="en-US" sz="1600" dirty="0"/>
              <a:t/>
            </a:r>
            <a:br>
              <a:rPr lang="en-US" sz="1600" dirty="0"/>
            </a:br>
            <a:r>
              <a:rPr lang="en-US" sz="1600" dirty="0"/>
              <a:t>paper </a:t>
            </a:r>
            <a:r>
              <a:rPr lang="en-US" sz="1600" dirty="0" smtClean="0"/>
              <a:t>8442-88</a:t>
            </a:r>
            <a:r>
              <a:rPr lang="en-US" sz="1600" dirty="0"/>
              <a:t/>
            </a:r>
            <a:br>
              <a:rPr lang="en-US" sz="1600" dirty="0"/>
            </a:br>
            <a:r>
              <a:rPr lang="en-US" dirty="0"/>
              <a:t> </a:t>
            </a:r>
            <a:br>
              <a:rPr lang="en-US" dirty="0"/>
            </a:br>
            <a:r>
              <a:rPr lang="en-US" sz="1600" dirty="0"/>
              <a:t>SPIE Symposium on Astronomical Telescopes and Instrumentation</a:t>
            </a:r>
            <a:br>
              <a:rPr lang="en-US" sz="1600" dirty="0"/>
            </a:br>
            <a:r>
              <a:rPr lang="en-US" sz="1600" dirty="0"/>
              <a:t>Space Telescopes and Instrumentation </a:t>
            </a:r>
            <a:r>
              <a:rPr lang="en-US" sz="1600" dirty="0" smtClean="0"/>
              <a:t>2012:</a:t>
            </a:r>
            <a:r>
              <a:rPr lang="en-US" sz="1600" dirty="0"/>
              <a:t/>
            </a:r>
            <a:br>
              <a:rPr lang="en-US" sz="1600" dirty="0"/>
            </a:br>
            <a:r>
              <a:rPr lang="en-US" sz="1600" dirty="0"/>
              <a:t>Optical, Infrared, and Millimeter Wave Conference</a:t>
            </a:r>
            <a:br>
              <a:rPr lang="en-US" sz="1600" dirty="0"/>
            </a:br>
            <a:r>
              <a:rPr lang="en-US" sz="1600" dirty="0" smtClean="0"/>
              <a:t>Amsterdam, Netherlands</a:t>
            </a:r>
            <a:r>
              <a:rPr lang="en-US" sz="1600" dirty="0"/>
              <a:t/>
            </a:r>
            <a:br>
              <a:rPr lang="en-US" sz="1600" dirty="0"/>
            </a:br>
            <a:r>
              <a:rPr lang="en-US" sz="1600" dirty="0" smtClean="0"/>
              <a:t>01 - 06 </a:t>
            </a:r>
            <a:r>
              <a:rPr lang="en-US" sz="1600" dirty="0"/>
              <a:t>July </a:t>
            </a:r>
            <a:r>
              <a:rPr lang="en-US" sz="1600" dirty="0" smtClean="0"/>
              <a:t>2012</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Failure Prior to Deployment</a:t>
            </a:r>
            <a:endParaRPr lang="en-US" dirty="0"/>
          </a:p>
        </p:txBody>
      </p:sp>
      <p:sp>
        <p:nvSpPr>
          <p:cNvPr id="3" name="Rectangle 4"/>
          <p:cNvSpPr txBox="1">
            <a:spLocks noChangeArrowheads="1"/>
          </p:cNvSpPr>
          <p:nvPr/>
        </p:nvSpPr>
        <p:spPr bwMode="auto">
          <a:xfrm>
            <a:off x="303224" y="949858"/>
            <a:ext cx="8531060" cy="5568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SMA failure prior to or during the majority of deployment would be catastrophic due to the high sensitivity of telescope</a:t>
            </a:r>
            <a:r>
              <a:rPr kumimoji="0" lang="en-US" sz="1600" b="0" i="0" u="none" strike="noStrike" kern="0" cap="none" spc="0" normalizeH="0" noProof="0" dirty="0" smtClean="0">
                <a:ln>
                  <a:noFill/>
                </a:ln>
                <a:solidFill>
                  <a:schemeClr val="tx1"/>
                </a:solidFill>
                <a:effectLst/>
                <a:uLnTx/>
                <a:uFillTx/>
                <a:latin typeface="+mn-lt"/>
                <a:ea typeface="+mn-ea"/>
                <a:cs typeface="+mn-cs"/>
              </a:rPr>
              <a:t> focal surface position to SMA </a:t>
            </a:r>
            <a:r>
              <a:rPr kumimoji="0" lang="en-US" sz="1600" b="0" i="0" u="none" strike="noStrike" kern="0" cap="none" spc="0" normalizeH="0" noProof="0" dirty="0" err="1" smtClean="0">
                <a:ln>
                  <a:noFill/>
                </a:ln>
                <a:solidFill>
                  <a:schemeClr val="tx1"/>
                </a:solidFill>
                <a:effectLst/>
                <a:uLnTx/>
                <a:uFillTx/>
                <a:latin typeface="+mn-lt"/>
                <a:ea typeface="+mn-ea"/>
                <a:cs typeface="+mn-cs"/>
              </a:rPr>
              <a:t>despace</a:t>
            </a:r>
            <a:r>
              <a:rPr kumimoji="0" lang="en-US" sz="1600" b="0" i="0" u="none" strike="noStrike" kern="0" cap="none" spc="0" normalizeH="0" noProof="0" dirty="0" smtClean="0">
                <a:ln>
                  <a:noFill/>
                </a:ln>
                <a:solidFill>
                  <a:schemeClr val="tx1"/>
                </a:solidFill>
                <a:effectLst/>
                <a:uLnTx/>
                <a:uFillTx/>
                <a:latin typeface="+mn-lt"/>
                <a:ea typeface="+mn-ea"/>
                <a:cs typeface="+mn-cs"/>
              </a:rPr>
              <a:t> position</a:t>
            </a: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lang="en-US" sz="1600" kern="0" baseline="0" dirty="0" smtClean="0">
                <a:latin typeface="+mn-lt"/>
              </a:rPr>
              <a:t>Impact</a:t>
            </a:r>
            <a:r>
              <a:rPr lang="en-US" sz="1600" kern="0" dirty="0" smtClean="0">
                <a:latin typeface="+mn-lt"/>
              </a:rPr>
              <a:t> of a PMSA motor failure much more benign and can be accommodated with only minor degradation to telescope performance</a:t>
            </a: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lang="en-US" sz="1600" kern="0" dirty="0" smtClean="0">
              <a:latin typeface="+mn-lt"/>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lang="en-US" sz="1600" kern="0" dirty="0" smtClean="0">
              <a:latin typeface="+mn-lt"/>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lang="en-US" sz="1600" kern="0" dirty="0" smtClean="0">
              <a:latin typeface="+mn-lt"/>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lang="en-US" sz="1600" kern="0" dirty="0" smtClean="0">
              <a:latin typeface="+mn-lt"/>
            </a:endParaRP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Would use remaining</a:t>
            </a:r>
            <a:r>
              <a:rPr kumimoji="0" lang="en-US" sz="1600" b="0" i="0" u="none" strike="noStrike" kern="0" cap="none" spc="0" normalizeH="0" noProof="0" dirty="0" smtClean="0">
                <a:ln>
                  <a:noFill/>
                </a:ln>
                <a:solidFill>
                  <a:schemeClr val="tx1"/>
                </a:solidFill>
                <a:effectLst/>
                <a:uLnTx/>
                <a:uFillTx/>
                <a:latin typeface="+mn-lt"/>
                <a:ea typeface="+mn-ea"/>
                <a:cs typeface="+mn-cs"/>
              </a:rPr>
              <a:t> 5 hexapod actuators and radius of curvature actuator to align the failed segment to the remaining 17 segments in tilt and focus</a:t>
            </a:r>
          </a:p>
          <a:p>
            <a:pPr marL="628650" lvl="1" indent="-171450" eaLnBrk="0" hangingPunct="0">
              <a:spcBef>
                <a:spcPct val="15000"/>
              </a:spcBef>
              <a:spcAft>
                <a:spcPct val="15000"/>
              </a:spcAft>
              <a:buClr>
                <a:srgbClr val="000099"/>
              </a:buClr>
              <a:buFontTx/>
              <a:buChar char="•"/>
            </a:pPr>
            <a:r>
              <a:rPr lang="en-US" sz="1600" kern="0" baseline="0" dirty="0" smtClean="0">
                <a:latin typeface="+mn-lt"/>
              </a:rPr>
              <a:t>Results</a:t>
            </a:r>
            <a:r>
              <a:rPr lang="en-US" sz="1600" kern="0" dirty="0" smtClean="0">
                <a:latin typeface="+mn-lt"/>
              </a:rPr>
              <a:t> in a deterministic PSF that can be </a:t>
            </a:r>
            <a:r>
              <a:rPr lang="en-US" sz="1600" kern="0" dirty="0" err="1" smtClean="0">
                <a:latin typeface="+mn-lt"/>
              </a:rPr>
              <a:t>deconvolved</a:t>
            </a:r>
            <a:r>
              <a:rPr lang="en-US" sz="1600" kern="0" dirty="0" smtClean="0">
                <a:latin typeface="+mn-lt"/>
              </a:rPr>
              <a:t> from science images to mitigate the effect of the failure</a:t>
            </a:r>
          </a:p>
          <a:p>
            <a:pPr marL="628650" lvl="1" indent="-171450" eaLnBrk="0" hangingPunct="0">
              <a:spcBef>
                <a:spcPct val="15000"/>
              </a:spcBef>
              <a:spcAft>
                <a:spcPct val="15000"/>
              </a:spcAft>
              <a:buClr>
                <a:srgbClr val="000099"/>
              </a:buClr>
              <a:buFontTx/>
              <a:buChar char="•"/>
            </a:pPr>
            <a:r>
              <a:rPr lang="en-US" sz="1600" kern="0" dirty="0" smtClean="0">
                <a:latin typeface="+mn-lt"/>
              </a:rPr>
              <a:t>Effect of this on system performance, without taking advantage of </a:t>
            </a:r>
            <a:r>
              <a:rPr lang="en-US" sz="1600" kern="0" dirty="0" err="1" smtClean="0">
                <a:latin typeface="+mn-lt"/>
              </a:rPr>
              <a:t>deconvolution</a:t>
            </a:r>
            <a:r>
              <a:rPr lang="en-US" sz="1600" kern="0" dirty="0" smtClean="0">
                <a:latin typeface="+mn-lt"/>
              </a:rPr>
              <a:t>, is </a:t>
            </a:r>
            <a:br>
              <a:rPr lang="en-US" sz="1600" kern="0" dirty="0" smtClean="0">
                <a:latin typeface="+mn-lt"/>
              </a:rPr>
            </a:br>
            <a:r>
              <a:rPr lang="en-US" sz="1600" kern="0" dirty="0" smtClean="0">
                <a:latin typeface="+mn-lt"/>
              </a:rPr>
              <a:t>~11% impact to </a:t>
            </a:r>
            <a:r>
              <a:rPr lang="en-US" sz="1600" kern="0" dirty="0" err="1" smtClean="0">
                <a:latin typeface="+mn-lt"/>
              </a:rPr>
              <a:t>Strehl</a:t>
            </a:r>
            <a:r>
              <a:rPr lang="en-US" sz="1600" kern="0" dirty="0" smtClean="0">
                <a:latin typeface="+mn-lt"/>
              </a:rPr>
              <a:t> and ~14% impact to encircled energy (shown above)</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3"/>
          <p:cNvPicPr/>
          <p:nvPr/>
        </p:nvPicPr>
        <p:blipFill>
          <a:blip r:embed="rId2" cstate="print"/>
          <a:srcRect/>
          <a:stretch>
            <a:fillRect/>
          </a:stretch>
        </p:blipFill>
        <p:spPr bwMode="auto">
          <a:xfrm>
            <a:off x="1600200" y="2226082"/>
            <a:ext cx="5943600" cy="22288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Failure During Commissioning</a:t>
            </a:r>
            <a:br>
              <a:rPr lang="en-US" dirty="0" smtClean="0"/>
            </a:br>
            <a:r>
              <a:rPr lang="en-US" dirty="0" smtClean="0"/>
              <a:t>Corrections During Each Phase</a:t>
            </a:r>
            <a:endParaRPr lang="en-US" dirty="0"/>
          </a:p>
        </p:txBody>
      </p:sp>
      <p:sp>
        <p:nvSpPr>
          <p:cNvPr id="3" name="Rectangle 4"/>
          <p:cNvSpPr txBox="1">
            <a:spLocks noChangeArrowheads="1"/>
          </p:cNvSpPr>
          <p:nvPr/>
        </p:nvSpPr>
        <p:spPr bwMode="auto">
          <a:xfrm>
            <a:off x="303224" y="949858"/>
            <a:ext cx="8531060" cy="5568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lang="en-US" sz="1600" kern="0" dirty="0" smtClean="0">
                <a:latin typeface="+mn-lt"/>
              </a:rPr>
              <a:t>Segment Location &amp; Positioning Phase</a:t>
            </a:r>
          </a:p>
          <a:p>
            <a:pPr marL="628650" lvl="1" indent="-171450" eaLnBrk="0" hangingPunct="0">
              <a:spcBef>
                <a:spcPct val="15000"/>
              </a:spcBef>
              <a:spcAft>
                <a:spcPct val="15000"/>
              </a:spcAft>
              <a:buClr>
                <a:srgbClr val="000099"/>
              </a:buClr>
              <a:buFontTx/>
              <a:buChar char="•"/>
            </a:pPr>
            <a:r>
              <a:rPr lang="en-US" sz="1600" kern="0" dirty="0" smtClean="0">
                <a:latin typeface="+mn-lt"/>
              </a:rPr>
              <a:t>Majority of PMSA tilt error corrected during this phase</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Significant</a:t>
            </a:r>
            <a:r>
              <a:rPr kumimoji="0" lang="en-US" sz="1600" b="0" i="0" u="none" strike="noStrike" kern="0" cap="none" spc="0" normalizeH="0" noProof="0" dirty="0" smtClean="0">
                <a:ln>
                  <a:noFill/>
                </a:ln>
                <a:solidFill>
                  <a:schemeClr val="tx1"/>
                </a:solidFill>
                <a:effectLst/>
                <a:uLnTx/>
                <a:uFillTx/>
                <a:latin typeface="+mn-lt"/>
                <a:ea typeface="+mn-ea"/>
                <a:cs typeface="+mn-cs"/>
              </a:rPr>
              <a:t> SMA piston errors corrected during this phase as necessary</a:t>
            </a:r>
          </a:p>
          <a:p>
            <a:pPr marL="171450"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Segment-Level</a:t>
            </a:r>
            <a:r>
              <a:rPr kumimoji="0" lang="en-US" sz="1600" b="0" i="0" u="none" strike="noStrike" kern="0" cap="none" spc="0" normalizeH="0" noProof="0" dirty="0" smtClean="0">
                <a:ln>
                  <a:noFill/>
                </a:ln>
                <a:solidFill>
                  <a:schemeClr val="tx1"/>
                </a:solidFill>
                <a:effectLst/>
                <a:uLnTx/>
                <a:uFillTx/>
                <a:latin typeface="+mn-lt"/>
                <a:ea typeface="+mn-ea"/>
                <a:cs typeface="+mn-cs"/>
              </a:rPr>
              <a:t> </a:t>
            </a:r>
            <a:r>
              <a:rPr kumimoji="0" lang="en-US" sz="1600" b="0" i="0" u="none" strike="noStrike" kern="0" cap="none" spc="0" normalizeH="0" noProof="0" dirty="0" err="1" smtClean="0">
                <a:ln>
                  <a:noFill/>
                </a:ln>
                <a:solidFill>
                  <a:schemeClr val="tx1"/>
                </a:solidFill>
                <a:effectLst/>
                <a:uLnTx/>
                <a:uFillTx/>
                <a:latin typeface="+mn-lt"/>
                <a:ea typeface="+mn-ea"/>
                <a:cs typeface="+mn-cs"/>
              </a:rPr>
              <a:t>Wavefront</a:t>
            </a:r>
            <a:r>
              <a:rPr kumimoji="0" lang="en-US" sz="1600" b="0" i="0" u="none" strike="noStrike" kern="0" cap="none" spc="0" normalizeH="0" noProof="0" dirty="0" smtClean="0">
                <a:ln>
                  <a:noFill/>
                </a:ln>
                <a:solidFill>
                  <a:schemeClr val="tx1"/>
                </a:solidFill>
                <a:effectLst/>
                <a:uLnTx/>
                <a:uFillTx/>
                <a:latin typeface="+mn-lt"/>
                <a:ea typeface="+mn-ea"/>
                <a:cs typeface="+mn-cs"/>
              </a:rPr>
              <a:t> Control</a:t>
            </a:r>
          </a:p>
          <a:p>
            <a:pPr marL="628650" lvl="1" indent="-171450" eaLnBrk="0" hangingPunct="0">
              <a:spcBef>
                <a:spcPct val="15000"/>
              </a:spcBef>
              <a:spcAft>
                <a:spcPct val="15000"/>
              </a:spcAft>
              <a:buClr>
                <a:srgbClr val="000099"/>
              </a:buClr>
              <a:buFontTx/>
              <a:buChar char="•"/>
            </a:pPr>
            <a:r>
              <a:rPr lang="en-US" sz="1600" kern="0" dirty="0" smtClean="0">
                <a:latin typeface="+mn-lt"/>
              </a:rPr>
              <a:t>Global Alignment provides correction of segment-level alignment errors and PMSA-level astigmatism</a:t>
            </a:r>
          </a:p>
          <a:p>
            <a:pPr marL="1085850" lvl="2" indent="-171450" eaLnBrk="0" hangingPunct="0">
              <a:spcBef>
                <a:spcPct val="15000"/>
              </a:spcBef>
              <a:spcAft>
                <a:spcPct val="15000"/>
              </a:spcAft>
              <a:buClr>
                <a:srgbClr val="000099"/>
              </a:buClr>
              <a:buFontTx/>
              <a:buChar char="•"/>
            </a:pPr>
            <a:r>
              <a:rPr lang="en-US" sz="1600" kern="0" dirty="0" smtClean="0">
                <a:latin typeface="+mn-lt"/>
              </a:rPr>
              <a:t>Majority of PMSA piston, </a:t>
            </a:r>
            <a:r>
              <a:rPr lang="en-US" sz="1600" kern="0" dirty="0" err="1" smtClean="0">
                <a:latin typeface="+mn-lt"/>
              </a:rPr>
              <a:t>decenter</a:t>
            </a:r>
            <a:r>
              <a:rPr lang="en-US" sz="1600" kern="0" dirty="0" smtClean="0">
                <a:latin typeface="+mn-lt"/>
              </a:rPr>
              <a:t>, clocking alignment errors corrected </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noProof="0" dirty="0" smtClean="0">
                <a:ln>
                  <a:noFill/>
                </a:ln>
                <a:solidFill>
                  <a:schemeClr val="tx1"/>
                </a:solidFill>
                <a:effectLst/>
                <a:uLnTx/>
                <a:uFillTx/>
                <a:latin typeface="+mn-lt"/>
                <a:ea typeface="+mn-ea"/>
                <a:cs typeface="+mn-cs"/>
              </a:rPr>
              <a:t>Coarse MIMF uses data from across </a:t>
            </a:r>
            <a:r>
              <a:rPr kumimoji="0" lang="en-US" sz="1600" b="0" i="0" u="none" strike="noStrike" kern="0" cap="none" spc="0" normalizeH="0" noProof="0" dirty="0" err="1" smtClean="0">
                <a:ln>
                  <a:noFill/>
                </a:ln>
                <a:solidFill>
                  <a:schemeClr val="tx1"/>
                </a:solidFill>
                <a:effectLst/>
                <a:uLnTx/>
                <a:uFillTx/>
                <a:latin typeface="+mn-lt"/>
                <a:ea typeface="+mn-ea"/>
                <a:cs typeface="+mn-cs"/>
              </a:rPr>
              <a:t>NIRCam</a:t>
            </a:r>
            <a:r>
              <a:rPr kumimoji="0" lang="en-US" sz="1600" b="0" i="0" u="none" strike="noStrike" kern="0" cap="none" spc="0" normalizeH="0" noProof="0" dirty="0" smtClean="0">
                <a:ln>
                  <a:noFill/>
                </a:ln>
                <a:solidFill>
                  <a:schemeClr val="tx1"/>
                </a:solidFill>
                <a:effectLst/>
                <a:uLnTx/>
                <a:uFillTx/>
                <a:latin typeface="+mn-lt"/>
                <a:ea typeface="+mn-ea"/>
                <a:cs typeface="+mn-cs"/>
              </a:rPr>
              <a:t> </a:t>
            </a:r>
            <a:r>
              <a:rPr kumimoji="0" lang="en-US" sz="1600" b="0" i="0" u="none" strike="noStrike" kern="0" cap="none" spc="0" normalizeH="0" noProof="0" dirty="0" err="1" smtClean="0">
                <a:ln>
                  <a:noFill/>
                </a:ln>
                <a:solidFill>
                  <a:schemeClr val="tx1"/>
                </a:solidFill>
                <a:effectLst/>
                <a:uLnTx/>
                <a:uFillTx/>
                <a:latin typeface="+mn-lt"/>
                <a:ea typeface="+mn-ea"/>
                <a:cs typeface="+mn-cs"/>
              </a:rPr>
              <a:t>FoV</a:t>
            </a:r>
            <a:r>
              <a:rPr kumimoji="0" lang="en-US" sz="1600" b="0" i="0" u="none" strike="noStrike" kern="0" cap="none" spc="0" normalizeH="0" noProof="0" dirty="0" smtClean="0">
                <a:ln>
                  <a:noFill/>
                </a:ln>
                <a:solidFill>
                  <a:schemeClr val="tx1"/>
                </a:solidFill>
                <a:effectLst/>
                <a:uLnTx/>
                <a:uFillTx/>
                <a:latin typeface="+mn-lt"/>
                <a:ea typeface="+mn-ea"/>
                <a:cs typeface="+mn-cs"/>
              </a:rPr>
              <a:t> to find best global position for the SMA</a:t>
            </a:r>
          </a:p>
          <a:p>
            <a:pPr marL="1085850" lvl="2" indent="-171450" eaLnBrk="0" hangingPunct="0">
              <a:spcBef>
                <a:spcPct val="15000"/>
              </a:spcBef>
              <a:spcAft>
                <a:spcPct val="15000"/>
              </a:spcAft>
              <a:buClr>
                <a:srgbClr val="000099"/>
              </a:buClr>
              <a:buFontTx/>
              <a:buChar char="•"/>
            </a:pPr>
            <a:r>
              <a:rPr lang="en-US" sz="1600" kern="0" dirty="0" smtClean="0">
                <a:latin typeface="+mn-lt"/>
              </a:rPr>
              <a:t>Majority of SMA tilt and </a:t>
            </a:r>
            <a:r>
              <a:rPr lang="en-US" sz="1600" kern="0" dirty="0" err="1" smtClean="0">
                <a:latin typeface="+mn-lt"/>
              </a:rPr>
              <a:t>decenter</a:t>
            </a:r>
            <a:r>
              <a:rPr lang="en-US" sz="1600" kern="0" dirty="0" smtClean="0">
                <a:latin typeface="+mn-lt"/>
              </a:rPr>
              <a:t> corrected here as long as </a:t>
            </a:r>
            <a:r>
              <a:rPr lang="en-US" sz="1600" kern="0" dirty="0" err="1" smtClean="0">
                <a:latin typeface="+mn-lt"/>
              </a:rPr>
              <a:t>NIRCam</a:t>
            </a:r>
            <a:r>
              <a:rPr lang="en-US" sz="1600" kern="0" dirty="0" smtClean="0">
                <a:latin typeface="+mn-lt"/>
              </a:rPr>
              <a:t> provides a good representation of ISIM alignment</a:t>
            </a:r>
          </a:p>
          <a:p>
            <a:pPr marL="171450" indent="-171450" eaLnBrk="0" hangingPunct="0">
              <a:spcBef>
                <a:spcPct val="15000"/>
              </a:spcBef>
              <a:spcAft>
                <a:spcPct val="15000"/>
              </a:spcAft>
              <a:buClr>
                <a:srgbClr val="000099"/>
              </a:buClr>
              <a:buFontTx/>
              <a:buChar char="•"/>
            </a:pPr>
            <a:r>
              <a:rPr kumimoji="0" lang="en-US" sz="1600" b="0" i="0" u="none" strike="noStrike" kern="0" cap="none" spc="0" normalizeH="0" noProof="0" dirty="0" smtClean="0">
                <a:ln>
                  <a:noFill/>
                </a:ln>
                <a:solidFill>
                  <a:schemeClr val="tx1"/>
                </a:solidFill>
                <a:effectLst/>
                <a:uLnTx/>
                <a:uFillTx/>
                <a:latin typeface="+mn-lt"/>
                <a:ea typeface="+mn-ea"/>
                <a:cs typeface="+mn-cs"/>
              </a:rPr>
              <a:t>Global Phasing</a:t>
            </a:r>
          </a:p>
          <a:p>
            <a:pPr marL="628650" lvl="1" indent="-171450" eaLnBrk="0" hangingPunct="0">
              <a:spcBef>
                <a:spcPct val="15000"/>
              </a:spcBef>
              <a:spcAft>
                <a:spcPct val="15000"/>
              </a:spcAft>
              <a:buClr>
                <a:srgbClr val="000099"/>
              </a:buClr>
              <a:buFontTx/>
              <a:buChar char="•"/>
            </a:pPr>
            <a:r>
              <a:rPr lang="en-US" sz="1600" kern="0" dirty="0" smtClean="0">
                <a:latin typeface="+mn-lt"/>
              </a:rPr>
              <a:t>If assumptions above regarding Coarse MIMF are valid, segments motions will be no more than a few hundred microns during Global Phasing</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noProof="0" dirty="0" smtClean="0">
                <a:ln>
                  <a:noFill/>
                </a:ln>
                <a:solidFill>
                  <a:schemeClr val="tx1"/>
                </a:solidFill>
                <a:effectLst/>
                <a:uLnTx/>
                <a:uFillTx/>
                <a:latin typeface="+mn-lt"/>
                <a:ea typeface="+mn-ea"/>
                <a:cs typeface="+mn-cs"/>
              </a:rPr>
              <a:t>If Coarse MIMF assumptions are not correct, millimeter-class adjustments of SMA </a:t>
            </a:r>
            <a:r>
              <a:rPr kumimoji="0" lang="en-US" sz="1600" b="0" i="0" u="none" strike="noStrike" kern="0" cap="none" spc="0" normalizeH="0" noProof="0" dirty="0" err="1" smtClean="0">
                <a:ln>
                  <a:noFill/>
                </a:ln>
                <a:solidFill>
                  <a:schemeClr val="tx1"/>
                </a:solidFill>
                <a:effectLst/>
                <a:uLnTx/>
                <a:uFillTx/>
                <a:latin typeface="+mn-lt"/>
                <a:ea typeface="+mn-ea"/>
                <a:cs typeface="+mn-cs"/>
              </a:rPr>
              <a:t>decenter</a:t>
            </a:r>
            <a:r>
              <a:rPr kumimoji="0" lang="en-US" sz="1600" b="0" i="0" u="none" strike="noStrike" kern="0" cap="none" spc="0" normalizeH="0" noProof="0" dirty="0" smtClean="0">
                <a:ln>
                  <a:noFill/>
                </a:ln>
                <a:solidFill>
                  <a:schemeClr val="tx1"/>
                </a:solidFill>
                <a:effectLst/>
                <a:uLnTx/>
                <a:uFillTx/>
                <a:latin typeface="+mn-lt"/>
                <a:ea typeface="+mn-ea"/>
                <a:cs typeface="+mn-cs"/>
              </a:rPr>
              <a:t>/tilt could be required during this phase</a:t>
            </a:r>
          </a:p>
          <a:p>
            <a:pPr marL="628650" lvl="1" indent="-171450" eaLnBrk="0" hangingPunct="0">
              <a:spcBef>
                <a:spcPct val="15000"/>
              </a:spcBef>
              <a:spcAft>
                <a:spcPct val="15000"/>
              </a:spcAft>
              <a:buClr>
                <a:srgbClr val="000099"/>
              </a:buClr>
              <a:buFontTx/>
              <a:buChar char="•"/>
            </a:pPr>
            <a:r>
              <a:rPr lang="en-US" sz="1600" kern="0" dirty="0" smtClean="0">
                <a:latin typeface="+mn-lt"/>
              </a:rPr>
              <a:t>Continued heavy use of the SMA is expected during this phase as commissioning iterates through Global Alignment  (requires SMA motion +/- 400 um) and Multi-Instrument Multi-Field (MIMF) (requires SMA motion +/- 100 um)</a:t>
            </a:r>
            <a:endParaRPr kumimoji="0" lang="en-US" sz="1600" b="0" i="0" u="none" strike="noStrike" kern="0" cap="none" spc="0" normalizeH="0" noProof="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Failure During Commissioning</a:t>
            </a:r>
            <a:br>
              <a:rPr lang="en-US" dirty="0" smtClean="0"/>
            </a:br>
            <a:r>
              <a:rPr lang="en-US" dirty="0" smtClean="0"/>
              <a:t>Mitigating Considerations</a:t>
            </a:r>
            <a:endParaRPr lang="en-US" dirty="0"/>
          </a:p>
        </p:txBody>
      </p:sp>
      <p:sp>
        <p:nvSpPr>
          <p:cNvPr id="3" name="Rectangle 4"/>
          <p:cNvSpPr txBox="1">
            <a:spLocks noChangeArrowheads="1"/>
          </p:cNvSpPr>
          <p:nvPr/>
        </p:nvSpPr>
        <p:spPr bwMode="auto">
          <a:xfrm>
            <a:off x="303224" y="870163"/>
            <a:ext cx="8531060" cy="5663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lang="en-US" sz="1600" kern="0" noProof="0" dirty="0" smtClean="0">
                <a:latin typeface="+mn-lt"/>
              </a:rPr>
              <a:t>Calculations of required motor use in baseline commissioning plan assume all degrees of freedom are used to best-optimize telescope performance</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dirty="0" smtClean="0">
                <a:ln>
                  <a:noFill/>
                </a:ln>
                <a:solidFill>
                  <a:schemeClr val="tx1"/>
                </a:solidFill>
                <a:effectLst/>
                <a:uLnTx/>
                <a:uFillTx/>
                <a:latin typeface="+mn-lt"/>
                <a:ea typeface="+mn-ea"/>
                <a:cs typeface="+mn-cs"/>
              </a:rPr>
              <a:t>Utilizing only PMSA strong degrees of freedom (</a:t>
            </a:r>
            <a:r>
              <a:rPr kumimoji="0" lang="en-US" sz="1600" b="0" i="0" u="none" strike="noStrike" kern="0" cap="none" spc="0" normalizeH="0" dirty="0" err="1" smtClean="0">
                <a:ln>
                  <a:noFill/>
                </a:ln>
                <a:solidFill>
                  <a:schemeClr val="tx1"/>
                </a:solidFill>
                <a:effectLst/>
                <a:uLnTx/>
                <a:uFillTx/>
                <a:latin typeface="+mn-lt"/>
                <a:ea typeface="+mn-ea"/>
                <a:cs typeface="+mn-cs"/>
              </a:rPr>
              <a:t>despace</a:t>
            </a:r>
            <a:r>
              <a:rPr kumimoji="0" lang="en-US" sz="1600" b="0" i="0" u="none" strike="noStrike" kern="0" cap="none" spc="0" normalizeH="0" dirty="0" smtClean="0">
                <a:ln>
                  <a:noFill/>
                </a:ln>
                <a:solidFill>
                  <a:schemeClr val="tx1"/>
                </a:solidFill>
                <a:effectLst/>
                <a:uLnTx/>
                <a:uFillTx/>
                <a:latin typeface="+mn-lt"/>
                <a:ea typeface="+mn-ea"/>
                <a:cs typeface="+mn-cs"/>
              </a:rPr>
              <a:t>/tilt) still provides compensation of low-order system errors with minor degradation to performance</a:t>
            </a:r>
          </a:p>
          <a:p>
            <a:pPr marL="628650" lvl="1" indent="-171450" eaLnBrk="0" hangingPunct="0">
              <a:spcBef>
                <a:spcPct val="15000"/>
              </a:spcBef>
              <a:spcAft>
                <a:spcPct val="15000"/>
              </a:spcAft>
              <a:buClr>
                <a:srgbClr val="000099"/>
              </a:buClr>
              <a:buFontTx/>
              <a:buChar char="•"/>
            </a:pPr>
            <a:endParaRPr lang="en-US" sz="1600" kern="0" noProof="0" dirty="0" smtClean="0">
              <a:latin typeface="+mn-lt"/>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endParaRPr lang="en-US" sz="1600" kern="0" noProof="0" dirty="0" smtClean="0">
              <a:latin typeface="+mn-lt"/>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endParaRPr lang="en-US" sz="1600" kern="0" noProof="0" dirty="0" smtClean="0">
              <a:latin typeface="+mn-lt"/>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endParaRPr lang="en-US" sz="1600" kern="0" noProof="0" dirty="0" smtClean="0">
              <a:latin typeface="+mn-lt"/>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r>
              <a:rPr lang="en-US" sz="1600" kern="0" noProof="0" dirty="0" smtClean="0">
                <a:latin typeface="+mn-lt"/>
              </a:rPr>
              <a:t>If a motor were to fail or if there was concern over a particular motor, decision could be made to only use strong degrees of freedom</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dirty="0" smtClean="0">
                <a:ln>
                  <a:noFill/>
                </a:ln>
                <a:solidFill>
                  <a:schemeClr val="tx1"/>
                </a:solidFill>
                <a:effectLst/>
                <a:uLnTx/>
                <a:uFillTx/>
                <a:latin typeface="+mn-lt"/>
                <a:ea typeface="+mn-ea"/>
                <a:cs typeface="+mn-cs"/>
              </a:rPr>
              <a:t>Current plan corrects strong degrees of freedom during the first iterations of Global Alignment and saves the weak degrees of freedom for later in the process</a:t>
            </a:r>
          </a:p>
          <a:p>
            <a:pPr marL="1085850" lvl="2" indent="-171450" eaLnBrk="0" hangingPunct="0">
              <a:spcBef>
                <a:spcPct val="15000"/>
              </a:spcBef>
              <a:spcAft>
                <a:spcPct val="15000"/>
              </a:spcAft>
              <a:buClr>
                <a:srgbClr val="000099"/>
              </a:buClr>
              <a:buFontTx/>
              <a:buChar char="•"/>
            </a:pPr>
            <a:r>
              <a:rPr lang="en-US" sz="1600" kern="0" noProof="0" dirty="0" smtClean="0">
                <a:latin typeface="+mn-lt"/>
              </a:rPr>
              <a:t>Most significant corrections made earlier in motor life</a:t>
            </a:r>
          </a:p>
          <a:p>
            <a:pPr marL="1085850" lvl="2" indent="-171450" eaLnBrk="0" hangingPunct="0">
              <a:spcBef>
                <a:spcPct val="15000"/>
              </a:spcBef>
              <a:spcAft>
                <a:spcPct val="15000"/>
              </a:spcAft>
              <a:buClr>
                <a:srgbClr val="000099"/>
              </a:buClr>
              <a:buFontTx/>
              <a:buChar char="•"/>
            </a:pPr>
            <a:r>
              <a:rPr kumimoji="0" lang="en-US" sz="1600" b="0" i="0" u="none" strike="noStrike" kern="0" cap="none" spc="0" normalizeH="0" dirty="0" smtClean="0">
                <a:ln>
                  <a:noFill/>
                </a:ln>
                <a:solidFill>
                  <a:schemeClr val="tx1"/>
                </a:solidFill>
                <a:effectLst/>
                <a:uLnTx/>
                <a:uFillTx/>
                <a:latin typeface="+mn-lt"/>
                <a:ea typeface="+mn-ea"/>
                <a:cs typeface="+mn-cs"/>
              </a:rPr>
              <a:t>If SMA (needed for Globa</a:t>
            </a:r>
            <a:r>
              <a:rPr lang="en-US" sz="1600" kern="0" dirty="0" smtClean="0">
                <a:latin typeface="+mn-lt"/>
              </a:rPr>
              <a:t>l Alignment sensing) has motor failure during the process, lesser impact to not iterating through global alignment to correct weak degrees of freedom</a:t>
            </a:r>
            <a:endParaRPr kumimoji="0" lang="en-US" sz="1600" b="0" i="0" u="none" strike="noStrike" kern="0" cap="none" spc="0" normalizeH="0" noProof="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2" cstate="print"/>
          <a:srcRect/>
          <a:stretch>
            <a:fillRect/>
          </a:stretch>
        </p:blipFill>
        <p:spPr bwMode="auto">
          <a:xfrm>
            <a:off x="582562" y="2030914"/>
            <a:ext cx="7967473" cy="234938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04731" y="2912247"/>
            <a:ext cx="3870195" cy="1989007"/>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4409370" y="2922413"/>
            <a:ext cx="3864470" cy="1986066"/>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Motor Failure During Commissioning</a:t>
            </a:r>
            <a:br>
              <a:rPr lang="en-US" dirty="0" smtClean="0"/>
            </a:br>
            <a:r>
              <a:rPr lang="en-US" dirty="0" smtClean="0"/>
              <a:t>Mitigating Considerations</a:t>
            </a:r>
            <a:endParaRPr lang="en-US" dirty="0"/>
          </a:p>
        </p:txBody>
      </p:sp>
      <p:sp>
        <p:nvSpPr>
          <p:cNvPr id="3" name="Rectangle 4"/>
          <p:cNvSpPr txBox="1">
            <a:spLocks noChangeArrowheads="1"/>
          </p:cNvSpPr>
          <p:nvPr/>
        </p:nvSpPr>
        <p:spPr bwMode="auto">
          <a:xfrm>
            <a:off x="303224" y="766927"/>
            <a:ext cx="8531060" cy="5663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lang="en-US" sz="1600" kern="0" noProof="0" dirty="0" smtClean="0">
                <a:latin typeface="+mn-lt"/>
              </a:rPr>
              <a:t>Generally WFS&amp;C process always improves the state of the Observatory with a few notable exceptions; decision tree is closely followed to ensure consideration of necessity is made prior to large moves that could temporarily degrade the state of the telescope</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dirty="0" smtClean="0">
                <a:ln>
                  <a:noFill/>
                </a:ln>
                <a:solidFill>
                  <a:schemeClr val="tx1"/>
                </a:solidFill>
                <a:effectLst/>
                <a:uLnTx/>
                <a:uFillTx/>
                <a:latin typeface="+mn-lt"/>
                <a:ea typeface="+mn-ea"/>
                <a:cs typeface="+mn-cs"/>
              </a:rPr>
              <a:t>SMA use of +/- 400 um during Global Alignment sensing </a:t>
            </a:r>
          </a:p>
          <a:p>
            <a:pPr marL="628650" lvl="1" indent="-171450" eaLnBrk="0" hangingPunct="0">
              <a:spcBef>
                <a:spcPct val="15000"/>
              </a:spcBef>
              <a:spcAft>
                <a:spcPct val="15000"/>
              </a:spcAft>
              <a:buClr>
                <a:srgbClr val="000099"/>
              </a:buClr>
              <a:buFontTx/>
              <a:buChar char="•"/>
            </a:pPr>
            <a:r>
              <a:rPr lang="en-US" sz="1600" kern="0" noProof="0" dirty="0" smtClean="0">
                <a:latin typeface="+mn-lt"/>
              </a:rPr>
              <a:t>Potential large </a:t>
            </a:r>
            <a:r>
              <a:rPr lang="en-US" sz="1600" kern="0" noProof="0" dirty="0" err="1" smtClean="0">
                <a:latin typeface="+mn-lt"/>
              </a:rPr>
              <a:t>decenter</a:t>
            </a:r>
            <a:r>
              <a:rPr lang="en-US" sz="1600" kern="0" noProof="0" dirty="0" smtClean="0">
                <a:latin typeface="+mn-lt"/>
              </a:rPr>
              <a:t>/tilt of SMA </a:t>
            </a:r>
            <a:r>
              <a:rPr lang="en-US" sz="1600" kern="0" dirty="0" smtClean="0">
                <a:latin typeface="+mn-lt"/>
              </a:rPr>
              <a:t>during MIMF in Global Phasing </a:t>
            </a:r>
          </a:p>
          <a:p>
            <a:pPr marL="171450" indent="-171450" eaLnBrk="0" hangingPunct="0">
              <a:spcBef>
                <a:spcPct val="15000"/>
              </a:spcBef>
              <a:spcAft>
                <a:spcPct val="15000"/>
              </a:spcAft>
              <a:buClr>
                <a:srgbClr val="000099"/>
              </a:buClr>
              <a:buFontTx/>
              <a:buChar char="•"/>
            </a:pPr>
            <a:r>
              <a:rPr lang="en-US" sz="1600" kern="0" noProof="0" dirty="0" smtClean="0">
                <a:latin typeface="+mn-lt"/>
              </a:rPr>
              <a:t>Because SMA is on-axis clocking orientation need not be controlled, allowing significant motion to recover from a failure at +/- 400 um from the ideal </a:t>
            </a:r>
            <a:r>
              <a:rPr lang="en-US" sz="1600" kern="0" noProof="0" dirty="0" err="1" smtClean="0">
                <a:latin typeface="+mn-lt"/>
              </a:rPr>
              <a:t>despace</a:t>
            </a:r>
            <a:r>
              <a:rPr lang="en-US" sz="1600" kern="0" noProof="0" dirty="0" smtClean="0">
                <a:latin typeface="+mn-lt"/>
              </a:rPr>
              <a:t> position and allowing large </a:t>
            </a:r>
            <a:r>
              <a:rPr lang="en-US" sz="1600" kern="0" noProof="0" dirty="0" err="1" smtClean="0">
                <a:latin typeface="+mn-lt"/>
              </a:rPr>
              <a:t>decentration</a:t>
            </a:r>
            <a:r>
              <a:rPr lang="en-US" sz="1600" kern="0" noProof="0" dirty="0" smtClean="0">
                <a:latin typeface="+mn-lt"/>
              </a:rPr>
              <a:t> to correct SMA global position in the presence of a motor failure</a:t>
            </a:r>
            <a:endParaRPr kumimoji="0" lang="en-US" sz="1600" b="0" i="0" u="none" strike="noStrike" kern="0" cap="none" spc="0" normalizeH="0" noProof="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5"/>
          <p:cNvPicPr>
            <a:picLocks noChangeAspect="1" noChangeArrowheads="1"/>
          </p:cNvPicPr>
          <p:nvPr/>
        </p:nvPicPr>
        <p:blipFill>
          <a:blip r:embed="rId4" cstate="print"/>
          <a:srcRect/>
          <a:stretch>
            <a:fillRect/>
          </a:stretch>
        </p:blipFill>
        <p:spPr bwMode="auto">
          <a:xfrm>
            <a:off x="807312" y="4826327"/>
            <a:ext cx="3885802" cy="1997030"/>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r="6345"/>
          <a:stretch>
            <a:fillRect/>
          </a:stretch>
        </p:blipFill>
        <p:spPr bwMode="auto">
          <a:xfrm>
            <a:off x="4406066" y="4838540"/>
            <a:ext cx="3640120" cy="199751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Life Expectations </a:t>
            </a:r>
            <a:endParaRPr lang="en-US" dirty="0"/>
          </a:p>
        </p:txBody>
      </p:sp>
      <p:sp>
        <p:nvSpPr>
          <p:cNvPr id="3" name="Rectangle 4"/>
          <p:cNvSpPr txBox="1">
            <a:spLocks noChangeArrowheads="1"/>
          </p:cNvSpPr>
          <p:nvPr/>
        </p:nvSpPr>
        <p:spPr bwMode="auto">
          <a:xfrm>
            <a:off x="126248" y="766927"/>
            <a:ext cx="8840776" cy="5663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lang="en-US" sz="1600" kern="0" noProof="0" dirty="0" smtClean="0">
                <a:latin typeface="+mn-lt"/>
              </a:rPr>
              <a:t>Historically JWST has had successive </a:t>
            </a:r>
            <a:r>
              <a:rPr lang="en-US" sz="1600" kern="0" noProof="0" dirty="0" err="1" smtClean="0">
                <a:latin typeface="+mn-lt"/>
              </a:rPr>
              <a:t>gearmotor</a:t>
            </a:r>
            <a:r>
              <a:rPr lang="en-US" sz="1600" kern="0" noProof="0" dirty="0" smtClean="0">
                <a:latin typeface="+mn-lt"/>
              </a:rPr>
              <a:t> design improvements for reliability and life</a:t>
            </a: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kumimoji="0" lang="en-US" sz="1600" b="0" i="0" u="none" strike="noStrike" kern="0" cap="none" spc="0" normalizeH="0" dirty="0" smtClean="0">
                <a:ln>
                  <a:noFill/>
                </a:ln>
                <a:solidFill>
                  <a:schemeClr val="tx1"/>
                </a:solidFill>
                <a:effectLst/>
                <a:uLnTx/>
                <a:uFillTx/>
                <a:latin typeface="+mn-lt"/>
                <a:ea typeface="+mn-ea"/>
                <a:cs typeface="+mn-cs"/>
              </a:rPr>
              <a:t>Motor history shows variability in life performance between motors, implying process variability</a:t>
            </a: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lang="en-US" sz="1600" kern="0" dirty="0" smtClean="0">
                <a:latin typeface="+mn-lt"/>
              </a:rPr>
              <a:t>FRB investigation of 2011 </a:t>
            </a:r>
            <a:r>
              <a:rPr lang="en-US" sz="1600" kern="0" dirty="0" err="1" smtClean="0">
                <a:latin typeface="+mn-lt"/>
              </a:rPr>
              <a:t>qual</a:t>
            </a:r>
            <a:r>
              <a:rPr lang="en-US" sz="1600" kern="0" dirty="0" smtClean="0">
                <a:latin typeface="+mn-lt"/>
              </a:rPr>
              <a:t> tests uncovered several processing steps allowing variability in final motors that lead to debris generation from the steel ribbon retainer, causing motor failure</a:t>
            </a: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kumimoji="0" lang="en-US" sz="1600" b="0" i="0" u="none" strike="noStrike" kern="0" cap="none" spc="0" normalizeH="0" noProof="0" dirty="0" smtClean="0">
                <a:ln>
                  <a:noFill/>
                </a:ln>
                <a:solidFill>
                  <a:schemeClr val="tx1"/>
                </a:solidFill>
                <a:effectLst/>
                <a:uLnTx/>
                <a:uFillTx/>
                <a:latin typeface="+mn-lt"/>
                <a:ea typeface="+mn-ea"/>
                <a:cs typeface="+mn-cs"/>
              </a:rPr>
              <a:t>Final </a:t>
            </a:r>
            <a:r>
              <a:rPr kumimoji="0" lang="en-US" sz="1600" b="0" i="0" u="none" strike="noStrike" kern="0" cap="none" spc="0" normalizeH="0" noProof="0" dirty="0" err="1" smtClean="0">
                <a:ln>
                  <a:noFill/>
                </a:ln>
                <a:solidFill>
                  <a:schemeClr val="tx1"/>
                </a:solidFill>
                <a:effectLst/>
                <a:uLnTx/>
                <a:uFillTx/>
                <a:latin typeface="+mn-lt"/>
                <a:ea typeface="+mn-ea"/>
                <a:cs typeface="+mn-cs"/>
              </a:rPr>
              <a:t>gearmotor</a:t>
            </a:r>
            <a:r>
              <a:rPr kumimoji="0" lang="en-US" sz="1600" b="0" i="0" u="none" strike="noStrike" kern="0" cap="none" spc="0" normalizeH="0" noProof="0" dirty="0" smtClean="0">
                <a:ln>
                  <a:noFill/>
                </a:ln>
                <a:solidFill>
                  <a:schemeClr val="tx1"/>
                </a:solidFill>
                <a:effectLst/>
                <a:uLnTx/>
                <a:uFillTx/>
                <a:latin typeface="+mn-lt"/>
                <a:ea typeface="+mn-ea"/>
                <a:cs typeface="+mn-cs"/>
              </a:rPr>
              <a:t> design added process controls to eliminate sources of variability; steel ribbon retainer generating the debris was replaced with PGM-HT crown retainer</a:t>
            </a: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lang="en-US" sz="1600" kern="0" dirty="0" smtClean="0">
                <a:latin typeface="+mn-lt"/>
              </a:rPr>
              <a:t>Qualification testing of 6 units (3 run to 2x life, 3 run to 7x life) show the design and process improvements implemented have significantly improved life and variability such that motor life should no longer be a concern for JWST</a:t>
            </a:r>
            <a:endParaRPr kumimoji="0" lang="en-US" sz="1600" b="0" i="0" u="none" strike="noStrike" kern="0" cap="none" spc="0" normalizeH="0" noProof="0" dirty="0" smtClean="0">
              <a:ln>
                <a:noFill/>
              </a:ln>
              <a:solidFill>
                <a:schemeClr val="tx1"/>
              </a:solidFill>
              <a:effectLst/>
              <a:uLnTx/>
              <a:uFillTx/>
              <a:latin typeface="+mn-lt"/>
              <a:ea typeface="+mn-ea"/>
              <a:cs typeface="+mn-cs"/>
            </a:endParaRPr>
          </a:p>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endParaRPr kumimoji="0" lang="en-US" sz="1600" b="0" i="0" u="none" strike="noStrike" kern="0" cap="none" spc="0" normalizeH="0" noProof="0" dirty="0" smtClean="0">
              <a:ln>
                <a:noFill/>
              </a:ln>
              <a:solidFill>
                <a:schemeClr val="tx1"/>
              </a:solidFill>
              <a:effectLst/>
              <a:uLnTx/>
              <a:uFillTx/>
              <a:latin typeface="+mn-lt"/>
              <a:ea typeface="+mn-ea"/>
              <a:cs typeface="+mn-cs"/>
            </a:endParaRPr>
          </a:p>
          <a:p>
            <a:pPr marL="628650" lvl="1" indent="-171450" eaLnBrk="0" hangingPunct="0">
              <a:spcBef>
                <a:spcPct val="15000"/>
              </a:spcBef>
              <a:spcAft>
                <a:spcPct val="15000"/>
              </a:spcAft>
              <a:buClr>
                <a:srgbClr val="000099"/>
              </a:buClr>
              <a:buFontTx/>
              <a:buChar cha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9" name="Picture 8"/>
          <p:cNvPicPr>
            <a:picLocks noChangeAspect="1"/>
          </p:cNvPicPr>
          <p:nvPr/>
        </p:nvPicPr>
        <p:blipFill>
          <a:blip r:embed="rId2" cstate="print"/>
          <a:stretch>
            <a:fillRect/>
          </a:stretch>
        </p:blipFill>
        <p:spPr>
          <a:xfrm>
            <a:off x="376084" y="3336557"/>
            <a:ext cx="6540909" cy="3258575"/>
          </a:xfrm>
          <a:prstGeom prst="rect">
            <a:avLst/>
          </a:prstGeom>
        </p:spPr>
      </p:pic>
      <p:pic>
        <p:nvPicPr>
          <p:cNvPr id="10" name="Picture 9"/>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58906"/>
          <a:stretch>
            <a:fillRect/>
          </a:stretch>
        </p:blipFill>
        <p:spPr bwMode="auto">
          <a:xfrm>
            <a:off x="6995960" y="3335895"/>
            <a:ext cx="1886617" cy="1543050"/>
          </a:xfrm>
          <a:prstGeom prst="rect">
            <a:avLst/>
          </a:prstGeom>
          <a:noFill/>
          <a:ln>
            <a:noFill/>
          </a:ln>
        </p:spPr>
      </p:pic>
      <p:pic>
        <p:nvPicPr>
          <p:cNvPr id="11" name="Picture 10"/>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57703"/>
          <a:stretch>
            <a:fillRect/>
          </a:stretch>
        </p:blipFill>
        <p:spPr bwMode="auto">
          <a:xfrm>
            <a:off x="7010156" y="5051624"/>
            <a:ext cx="1941808" cy="1543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4" name="Content Placeholder 3"/>
          <p:cNvSpPr>
            <a:spLocks noGrp="1"/>
          </p:cNvSpPr>
          <p:nvPr>
            <p:ph idx="1"/>
          </p:nvPr>
        </p:nvSpPr>
        <p:spPr>
          <a:xfrm>
            <a:off x="415004" y="1120878"/>
            <a:ext cx="8343900" cy="5378348"/>
          </a:xfrm>
        </p:spPr>
        <p:txBody>
          <a:bodyPr/>
          <a:lstStyle/>
          <a:p>
            <a:r>
              <a:rPr lang="en-US" sz="1600" dirty="0" smtClean="0"/>
              <a:t>Careful planning has been implemented for the limited life resource of the mirror motors</a:t>
            </a:r>
          </a:p>
          <a:p>
            <a:r>
              <a:rPr lang="en-US" sz="1600" dirty="0" smtClean="0"/>
              <a:t>There is a robust understanding of the expected motor use – both in flight and I&amp;T</a:t>
            </a:r>
          </a:p>
          <a:p>
            <a:r>
              <a:rPr lang="en-US" sz="1600" dirty="0" smtClean="0"/>
              <a:t>Monitoring plan is in place to assess motor health during I&amp;T and prior to launch</a:t>
            </a:r>
          </a:p>
          <a:p>
            <a:r>
              <a:rPr lang="en-US" sz="1600" dirty="0" smtClean="0"/>
              <a:t>I&amp;T usage of motors has been minimized as practical</a:t>
            </a:r>
          </a:p>
          <a:p>
            <a:r>
              <a:rPr lang="en-US" sz="1600" dirty="0" smtClean="0"/>
              <a:t>Analysis of failure data shows the number motor revs needed to complete flight deployment and WFS&amp;C commissioning is 4-5x less than the available revs </a:t>
            </a:r>
            <a:r>
              <a:rPr lang="en-US" sz="1600" dirty="0" smtClean="0"/>
              <a:t>between detectable onset of failure </a:t>
            </a:r>
            <a:r>
              <a:rPr lang="en-US" sz="1600" dirty="0" smtClean="0"/>
              <a:t>and motor failure</a:t>
            </a:r>
          </a:p>
          <a:p>
            <a:r>
              <a:rPr lang="en-US" sz="1600" dirty="0" smtClean="0"/>
              <a:t>Impact of motor failure in flight has been assessed by motor phase</a:t>
            </a:r>
          </a:p>
          <a:p>
            <a:pPr lvl="1"/>
            <a:r>
              <a:rPr lang="en-US" sz="1600" dirty="0" smtClean="0"/>
              <a:t>During majority of commissioning process motor failure poses only limited risk to Observatory performance</a:t>
            </a:r>
            <a:endParaRPr lang="en-US" sz="1600" dirty="0" smtClean="0"/>
          </a:p>
          <a:p>
            <a:r>
              <a:rPr lang="en-US" sz="1600" dirty="0" smtClean="0"/>
              <a:t>Decision tree process is in place when considering large changes in configuration late in the commissioning process that could result in temporary degradation to Observatory Performance</a:t>
            </a:r>
          </a:p>
          <a:p>
            <a:r>
              <a:rPr lang="en-US" sz="1600" dirty="0" smtClean="0"/>
              <a:t>Qualification data from final motor design shows robust motor design and assembly process has been put in place </a:t>
            </a:r>
          </a:p>
          <a:p>
            <a:pPr lvl="1"/>
            <a:r>
              <a:rPr lang="en-US" sz="1600" dirty="0" smtClean="0"/>
              <a:t>Shows no degradation in motor performance after 7x life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&amp; References</a:t>
            </a:r>
            <a:endParaRPr lang="en-US" dirty="0"/>
          </a:p>
        </p:txBody>
      </p:sp>
      <p:sp>
        <p:nvSpPr>
          <p:cNvPr id="5" name="Content Placeholder 4"/>
          <p:cNvSpPr>
            <a:spLocks noGrp="1"/>
          </p:cNvSpPr>
          <p:nvPr>
            <p:ph idx="1"/>
          </p:nvPr>
        </p:nvSpPr>
        <p:spPr>
          <a:xfrm>
            <a:off x="400256" y="840662"/>
            <a:ext cx="8343900" cy="5840357"/>
          </a:xfrm>
        </p:spPr>
        <p:txBody>
          <a:bodyPr/>
          <a:lstStyle/>
          <a:p>
            <a:pPr algn="ctr">
              <a:buNone/>
            </a:pPr>
            <a:r>
              <a:rPr lang="en-US" b="1" dirty="0" smtClean="0"/>
              <a:t>Acknowledgments</a:t>
            </a:r>
            <a:endParaRPr lang="en-US" sz="1600" b="1" dirty="0" smtClean="0"/>
          </a:p>
          <a:p>
            <a:r>
              <a:rPr lang="en-US" sz="1600" dirty="0" smtClean="0"/>
              <a:t>Work </a:t>
            </a:r>
            <a:r>
              <a:rPr lang="en-US" sz="1600" dirty="0" smtClean="0"/>
              <a:t>was supported in part by the Ball Aerospace &amp; Technologies Corp. subcontract with Northrop Grumman Aerospace Systems under the JWST contract NAS5-02200 with NASA Goddard Space Flight Center</a:t>
            </a:r>
          </a:p>
          <a:p>
            <a:r>
              <a:rPr lang="en-US" sz="1600" dirty="0" smtClean="0"/>
              <a:t>The JWST system is a collaborative effort involving NASA, ESA, CSA, and the astronomy </a:t>
            </a:r>
            <a:r>
              <a:rPr lang="en-US" sz="1600" dirty="0" smtClean="0"/>
              <a:t>community</a:t>
            </a:r>
          </a:p>
          <a:p>
            <a:pPr algn="ctr">
              <a:spcBef>
                <a:spcPts val="600"/>
              </a:spcBef>
              <a:buNone/>
            </a:pPr>
            <a:r>
              <a:rPr lang="en-US" b="1" dirty="0" smtClean="0"/>
              <a:t>References</a:t>
            </a:r>
            <a:endParaRPr lang="en-US" sz="1600" dirty="0" smtClean="0"/>
          </a:p>
          <a:p>
            <a:pPr marL="342900" indent="-342900">
              <a:buNone/>
            </a:pPr>
            <a:r>
              <a:rPr lang="en-US" sz="1600" dirty="0" smtClean="0"/>
              <a:t>[1]	Knight</a:t>
            </a:r>
            <a:r>
              <a:rPr lang="en-US" sz="1600" dirty="0" smtClean="0"/>
              <a:t>, J. S, et al., “Observatory Alignment of the James Webb Space Telescope,” SPIE 8442-131, these proceedings (2012</a:t>
            </a:r>
            <a:r>
              <a:rPr lang="en-US" sz="1600" dirty="0" smtClean="0"/>
              <a:t>).</a:t>
            </a:r>
            <a:endParaRPr lang="en-US" sz="1600" dirty="0" smtClean="0"/>
          </a:p>
          <a:p>
            <a:pPr marL="342900" indent="-342900">
              <a:buNone/>
            </a:pPr>
            <a:r>
              <a:rPr lang="en-US" sz="1600" dirty="0" smtClean="0"/>
              <a:t>[2]	http://</a:t>
            </a:r>
            <a:r>
              <a:rPr lang="en-US" sz="1600" dirty="0" smtClean="0"/>
              <a:t>www.weibull.com/hotwire/issue14/relbasics14.htm.</a:t>
            </a:r>
            <a:endParaRPr lang="en-US" sz="1600" dirty="0" smtClean="0"/>
          </a:p>
          <a:p>
            <a:pPr marL="342900" indent="-342900">
              <a:buNone/>
            </a:pPr>
            <a:r>
              <a:rPr lang="en-US" sz="1600" dirty="0" smtClean="0"/>
              <a:t>[3]	Lloyd </a:t>
            </a:r>
            <a:r>
              <a:rPr lang="en-US" sz="1600" dirty="0" err="1" smtClean="0"/>
              <a:t>Schlitzer</a:t>
            </a:r>
            <a:r>
              <a:rPr lang="en-US" sz="1600" dirty="0" smtClean="0"/>
              <a:t>, “Monte Carlo Evaluation and Development of </a:t>
            </a:r>
            <a:r>
              <a:rPr lang="en-US" sz="1600" dirty="0" err="1" smtClean="0"/>
              <a:t>Weibull</a:t>
            </a:r>
            <a:r>
              <a:rPr lang="en-US" sz="1600" dirty="0" smtClean="0"/>
              <a:t> Analysis Techniques”, ASLE </a:t>
            </a:r>
            <a:r>
              <a:rPr lang="en-US" sz="1600" dirty="0" err="1" smtClean="0"/>
              <a:t>Transactions,Vol</a:t>
            </a:r>
            <a:r>
              <a:rPr lang="en-US" sz="1600" dirty="0" smtClean="0"/>
              <a:t>. 9, </a:t>
            </a:r>
            <a:r>
              <a:rPr lang="en-US" sz="1600" dirty="0" err="1" smtClean="0"/>
              <a:t>Iss</a:t>
            </a:r>
            <a:r>
              <a:rPr lang="en-US" sz="1600" dirty="0" smtClean="0"/>
              <a:t>. </a:t>
            </a:r>
            <a:r>
              <a:rPr lang="en-US" sz="1600" dirty="0" smtClean="0"/>
              <a:t>4, </a:t>
            </a:r>
            <a:r>
              <a:rPr lang="en-US" sz="1600" dirty="0" smtClean="0"/>
              <a:t>1966.</a:t>
            </a:r>
            <a:endParaRPr lang="en-US" sz="1600" dirty="0" smtClean="0"/>
          </a:p>
          <a:p>
            <a:pPr marL="342900" indent="-342900">
              <a:buNone/>
            </a:pPr>
            <a:r>
              <a:rPr lang="en-US" sz="1600" dirty="0" smtClean="0"/>
              <a:t>[4]	Jessica </a:t>
            </a:r>
            <a:r>
              <a:rPr lang="en-US" sz="1600" dirty="0" err="1" smtClean="0"/>
              <a:t>Gersh</a:t>
            </a:r>
            <a:r>
              <a:rPr lang="en-US" sz="1600" dirty="0" smtClean="0"/>
              <a:t>-Range, et al, “Minimizing the </a:t>
            </a:r>
            <a:r>
              <a:rPr lang="en-US" sz="1600" dirty="0" err="1" smtClean="0"/>
              <a:t>Wavefront</a:t>
            </a:r>
            <a:r>
              <a:rPr lang="en-US" sz="1600" dirty="0" smtClean="0"/>
              <a:t> Error Degradation for Primary Mirror Segments with Failed Hexapod Actuators”, Opt. Eng. </a:t>
            </a:r>
            <a:r>
              <a:rPr lang="en-US" sz="1600" dirty="0" smtClean="0"/>
              <a:t>51, 011005 (2012</a:t>
            </a:r>
            <a:r>
              <a:rPr lang="en-US" sz="1600" dirty="0" smtClean="0"/>
              <a:t>).</a:t>
            </a:r>
            <a:endParaRPr lang="en-US" sz="1600" dirty="0" smtClean="0"/>
          </a:p>
          <a:p>
            <a:pPr marL="342900" indent="-342900">
              <a:buNone/>
            </a:pPr>
            <a:r>
              <a:rPr lang="en-US" sz="1600" dirty="0" smtClean="0"/>
              <a:t>[5]	Knight, J. S. “Effect of Single Segment Failure to Deploy (Maverick Segment), Rev B,” JWST Technical Document 06-JWST-0410.</a:t>
            </a:r>
          </a:p>
          <a:p>
            <a:pPr marL="342900" indent="-342900">
              <a:buNone/>
            </a:pPr>
            <a:r>
              <a:rPr lang="en-US" sz="1600" dirty="0" smtClean="0"/>
              <a:t>[6]	D. Scott Acton, et. al., “</a:t>
            </a:r>
            <a:r>
              <a:rPr lang="en-US" sz="1600" dirty="0" err="1" smtClean="0"/>
              <a:t>Wavefront</a:t>
            </a:r>
            <a:r>
              <a:rPr lang="en-US" sz="1600" dirty="0" smtClean="0"/>
              <a:t> Sensing and Controls for the James Webb Space Telescope,” SPIE 8442-087, these proceedings (2012).</a:t>
            </a:r>
          </a:p>
          <a:p>
            <a:pPr marL="342900" indent="-342900">
              <a:buNone/>
            </a:pPr>
            <a:r>
              <a:rPr lang="en-US" sz="1600" dirty="0" smtClean="0"/>
              <a:t>[7]	Gallagher, Ben, “JWST </a:t>
            </a:r>
            <a:r>
              <a:rPr lang="en-US" sz="1600" dirty="0" err="1" smtClean="0"/>
              <a:t>Gearmotor</a:t>
            </a:r>
            <a:r>
              <a:rPr lang="en-US" sz="1600" dirty="0" smtClean="0"/>
              <a:t> FRB Final Summary Report,” Ball Aerospace &amp; Technologies Corp. </a:t>
            </a:r>
            <a:r>
              <a:rPr lang="en-US" sz="1600" dirty="0" smtClean="0"/>
              <a:t>JWST Systems Engineering Report (2012</a:t>
            </a:r>
            <a:r>
              <a:rPr lang="en-US" sz="1600" dirty="0" smtClean="0"/>
              <a:t>).</a:t>
            </a:r>
            <a:endParaRPr lang="en-US" sz="1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title"/>
          </p:nvPr>
        </p:nvSpPr>
        <p:spPr/>
        <p:txBody>
          <a:bodyPr/>
          <a:lstStyle/>
          <a:p>
            <a:r>
              <a:rPr lang="en-US"/>
              <a:t>Abstract</a:t>
            </a:r>
          </a:p>
        </p:txBody>
      </p:sp>
      <p:sp>
        <p:nvSpPr>
          <p:cNvPr id="1609731" name="Rectangle 3"/>
          <p:cNvSpPr>
            <a:spLocks noGrp="1" noChangeArrowheads="1"/>
          </p:cNvSpPr>
          <p:nvPr>
            <p:ph type="body" idx="1"/>
          </p:nvPr>
        </p:nvSpPr>
        <p:spPr>
          <a:xfrm>
            <a:off x="391601" y="989970"/>
            <a:ext cx="8343900" cy="5509255"/>
          </a:xfrm>
        </p:spPr>
        <p:txBody>
          <a:bodyPr/>
          <a:lstStyle/>
          <a:p>
            <a:pPr marL="0" indent="3175" algn="just">
              <a:buNone/>
            </a:pPr>
            <a:r>
              <a:rPr lang="en-US" sz="1600" dirty="0" smtClean="0"/>
              <a:t>The James Webb Space Telescope (JWST) telescope’s secondary mirror and eighteen primary mirror segments are each actively controlled in rigid body position via six hexapod actuators.  The mirrors are stowed to the mirror support structure to survive the launch environment and then must be deployed 12.5 mm to reach the nominally deployed position before the </a:t>
            </a:r>
            <a:r>
              <a:rPr lang="en-US" sz="1600" dirty="0" err="1" smtClean="0"/>
              <a:t>Wavefront</a:t>
            </a:r>
            <a:r>
              <a:rPr lang="en-US" sz="1600" dirty="0" smtClean="0"/>
              <a:t> Sensing &amp; Control (WFS&amp;C) alignment and phasing process begins.  The actuation system is electrically, but not mechanically redundant.  Therefore, with the large number of hexapod actuators, the fault tolerance of the OTE architecture and WFS&amp;C alignment process has been carefully considered.  The details of the fault tolerance will be discussed, including motor life budgeting, failure signatures, and motor life.</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JWST Structure &amp; Mirrors </a:t>
            </a:r>
            <a:br>
              <a:rPr lang="en-US" dirty="0" smtClean="0"/>
            </a:br>
            <a:r>
              <a:rPr lang="en-US" dirty="0" smtClean="0"/>
              <a:t>Must Deploy In-Flight</a:t>
            </a:r>
            <a:endParaRPr lang="en-US" dirty="0"/>
          </a:p>
        </p:txBody>
      </p:sp>
      <p:sp>
        <p:nvSpPr>
          <p:cNvPr id="3" name="Content Placeholder 2"/>
          <p:cNvSpPr>
            <a:spLocks noGrp="1"/>
          </p:cNvSpPr>
          <p:nvPr>
            <p:ph idx="1"/>
          </p:nvPr>
        </p:nvSpPr>
        <p:spPr>
          <a:xfrm>
            <a:off x="1342572" y="1047404"/>
            <a:ext cx="7480595" cy="3228754"/>
          </a:xfrm>
        </p:spPr>
        <p:txBody>
          <a:bodyPr/>
          <a:lstStyle/>
          <a:p>
            <a:r>
              <a:rPr lang="en-US" sz="1600" dirty="0" smtClean="0"/>
              <a:t>JWST’s size necessitates the telescope be stowed for launch in a folded configuration and deployed in flight</a:t>
            </a:r>
          </a:p>
          <a:p>
            <a:r>
              <a:rPr lang="en-US" sz="1600" dirty="0" smtClean="0"/>
              <a:t>Individual mirror segments must then have sufficient range to </a:t>
            </a:r>
          </a:p>
          <a:p>
            <a:r>
              <a:rPr lang="en-US" sz="1600" dirty="0" smtClean="0"/>
              <a:t>Primary Mirror </a:t>
            </a:r>
            <a:r>
              <a:rPr lang="en-US" sz="1600" dirty="0" smtClean="0"/>
              <a:t>Segments </a:t>
            </a:r>
            <a:r>
              <a:rPr lang="en-US" sz="1600" dirty="0" smtClean="0"/>
              <a:t>(PMSAs) and Secondary Mirror Segment (SMA) are stowed to withstand launch loads</a:t>
            </a:r>
          </a:p>
          <a:p>
            <a:r>
              <a:rPr lang="en-US" sz="1600" dirty="0" smtClean="0"/>
              <a:t>They must deploy 12.5 mm to reach nominal deployed configuration prior to beginning </a:t>
            </a:r>
            <a:r>
              <a:rPr lang="en-US" sz="1600" dirty="0" err="1" smtClean="0"/>
              <a:t>Wavefront</a:t>
            </a:r>
            <a:r>
              <a:rPr lang="en-US" sz="1600" dirty="0" smtClean="0"/>
              <a:t> Sensing &amp; Control Commissioning</a:t>
            </a:r>
          </a:p>
          <a:p>
            <a:endParaRPr lang="en-US" sz="1600" dirty="0" smtClean="0"/>
          </a:p>
        </p:txBody>
      </p:sp>
      <p:pic>
        <p:nvPicPr>
          <p:cNvPr id="4" name="Picture 4" descr="JWST_LV2"/>
          <p:cNvPicPr>
            <a:picLocks noChangeAspect="1" noChangeArrowheads="1"/>
          </p:cNvPicPr>
          <p:nvPr/>
        </p:nvPicPr>
        <p:blipFill>
          <a:blip r:embed="rId2" cstate="print"/>
          <a:srcRect/>
          <a:stretch>
            <a:fillRect/>
          </a:stretch>
        </p:blipFill>
        <p:spPr bwMode="auto">
          <a:xfrm>
            <a:off x="112708" y="937418"/>
            <a:ext cx="1046162" cy="5573713"/>
          </a:xfrm>
          <a:prstGeom prst="rect">
            <a:avLst/>
          </a:prstGeom>
          <a:noFill/>
        </p:spPr>
      </p:pic>
      <p:pic>
        <p:nvPicPr>
          <p:cNvPr id="8" name="Picture 7" descr="Anatomy Slide.jpg"/>
          <p:cNvPicPr>
            <a:picLocks noChangeAspect="1"/>
          </p:cNvPicPr>
          <p:nvPr/>
        </p:nvPicPr>
        <p:blipFill>
          <a:blip r:embed="rId3" cstate="print"/>
          <a:stretch>
            <a:fillRect/>
          </a:stretch>
        </p:blipFill>
        <p:spPr>
          <a:xfrm>
            <a:off x="1490607" y="3362636"/>
            <a:ext cx="4348980" cy="3258326"/>
          </a:xfrm>
          <a:prstGeom prst="rect">
            <a:avLst/>
          </a:prstGeom>
        </p:spPr>
      </p:pic>
      <p:pic>
        <p:nvPicPr>
          <p:cNvPr id="10" name="Picture 5"/>
          <p:cNvPicPr>
            <a:picLocks noChangeAspect="1" noChangeArrowheads="1"/>
          </p:cNvPicPr>
          <p:nvPr/>
        </p:nvPicPr>
        <p:blipFill>
          <a:blip r:embed="rId4" cstate="print"/>
          <a:srcRect/>
          <a:stretch>
            <a:fillRect/>
          </a:stretch>
        </p:blipFill>
        <p:spPr bwMode="auto">
          <a:xfrm>
            <a:off x="6061558" y="3369367"/>
            <a:ext cx="2693880" cy="3252661"/>
          </a:xfrm>
          <a:prstGeom prst="rect">
            <a:avLst/>
          </a:prstGeom>
          <a:noFill/>
          <a:ln w="9525" algn="ctr">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Motor Failure </a:t>
            </a:r>
            <a:endParaRPr lang="en-US" dirty="0"/>
          </a:p>
        </p:txBody>
      </p:sp>
      <p:sp>
        <p:nvSpPr>
          <p:cNvPr id="3" name="Content Placeholder 2"/>
          <p:cNvSpPr>
            <a:spLocks noGrp="1"/>
          </p:cNvSpPr>
          <p:nvPr>
            <p:ph idx="1"/>
          </p:nvPr>
        </p:nvSpPr>
        <p:spPr>
          <a:xfrm>
            <a:off x="444500" y="1120877"/>
            <a:ext cx="8343900" cy="5378348"/>
          </a:xfrm>
        </p:spPr>
        <p:txBody>
          <a:bodyPr/>
          <a:lstStyle/>
          <a:p>
            <a:r>
              <a:rPr lang="en-US" dirty="0" smtClean="0"/>
              <a:t>Given that Primary and Secondary Mirrors each begin 12.5 mm from their nominal operating position, it is necessary to assess</a:t>
            </a:r>
          </a:p>
          <a:p>
            <a:pPr lvl="1"/>
            <a:r>
              <a:rPr lang="en-US" dirty="0" smtClean="0"/>
              <a:t>Likelihood of failure / motor life</a:t>
            </a:r>
          </a:p>
          <a:p>
            <a:pPr lvl="1"/>
            <a:r>
              <a:rPr lang="en-US" dirty="0" smtClean="0"/>
              <a:t>Ability to predict early onset of failure during life of each motor</a:t>
            </a:r>
          </a:p>
          <a:p>
            <a:pPr lvl="1"/>
            <a:r>
              <a:rPr lang="en-US" dirty="0" smtClean="0"/>
              <a:t>Expected life if onset of failure is not detected prior to launch</a:t>
            </a:r>
          </a:p>
          <a:p>
            <a:pPr lvl="1"/>
            <a:r>
              <a:rPr lang="en-US" dirty="0" smtClean="0"/>
              <a:t>Impact of motor failure on mission performance should it occur in flight</a:t>
            </a:r>
          </a:p>
          <a:p>
            <a:pPr lvl="1"/>
            <a:r>
              <a:rPr lang="en-US" dirty="0" smtClean="0"/>
              <a:t>General consideration of fault tolerance in JWST alignment plans</a:t>
            </a:r>
          </a:p>
          <a:p>
            <a:pPr lvl="1">
              <a:buNone/>
            </a:pPr>
            <a:endParaRPr lang="en-US" dirty="0" smtClean="0"/>
          </a:p>
          <a:p>
            <a:r>
              <a:rPr lang="en-US" dirty="0" smtClean="0"/>
              <a:t>Mirror motors are electrically, but not mechanically redundant</a:t>
            </a:r>
          </a:p>
          <a:p>
            <a:pPr lvl="1"/>
            <a:r>
              <a:rPr lang="en-US" dirty="0" smtClean="0"/>
              <a:t>Complete motor failure is considered in this presentation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66"/>
          <p:cNvSpPr>
            <a:spLocks noGrp="1" noChangeArrowheads="1"/>
          </p:cNvSpPr>
          <p:nvPr>
            <p:ph type="title"/>
          </p:nvPr>
        </p:nvSpPr>
        <p:spPr/>
        <p:txBody>
          <a:bodyPr/>
          <a:lstStyle/>
          <a:p>
            <a:r>
              <a:rPr lang="en-US" dirty="0" smtClean="0"/>
              <a:t>Actuator </a:t>
            </a:r>
            <a:r>
              <a:rPr lang="en-US" dirty="0" smtClean="0"/>
              <a:t>Range and Use </a:t>
            </a:r>
            <a:r>
              <a:rPr lang="en-US" dirty="0" smtClean="0"/>
              <a:t>Budgeting</a:t>
            </a:r>
            <a:endParaRPr lang="en-US" dirty="0"/>
          </a:p>
        </p:txBody>
      </p:sp>
      <p:sp>
        <p:nvSpPr>
          <p:cNvPr id="1715203" name="Rectangle 67"/>
          <p:cNvSpPr>
            <a:spLocks noGrp="1" noChangeArrowheads="1"/>
          </p:cNvSpPr>
          <p:nvPr>
            <p:ph type="body" idx="4294967295"/>
          </p:nvPr>
        </p:nvSpPr>
        <p:spPr>
          <a:xfrm>
            <a:off x="170687" y="797109"/>
            <a:ext cx="8796337" cy="5486400"/>
          </a:xfrm>
        </p:spPr>
        <p:txBody>
          <a:bodyPr lIns="92075" tIns="46038" rIns="92075" bIns="46038"/>
          <a:lstStyle/>
          <a:p>
            <a:pPr marL="234950" indent="-234950"/>
            <a:r>
              <a:rPr lang="en-US" sz="1600" dirty="0" smtClean="0"/>
              <a:t>Actuator use in flight is dependent on:</a:t>
            </a:r>
          </a:p>
          <a:p>
            <a:pPr marL="520700" lvl="1" indent="-234950"/>
            <a:r>
              <a:rPr lang="en-US" sz="1600" dirty="0" smtClean="0"/>
              <a:t>Range to deploy to nominal mirror positions (12.5 mm)</a:t>
            </a:r>
            <a:endParaRPr lang="en-US" sz="1600" dirty="0" smtClean="0"/>
          </a:p>
          <a:p>
            <a:pPr marL="520700" lvl="1" indent="-234950"/>
            <a:r>
              <a:rPr lang="en-US" sz="1600" dirty="0" smtClean="0"/>
              <a:t>Total range from the nominal deployed position needed to compensate for segment and system-level manufacturing tolerances</a:t>
            </a:r>
          </a:p>
          <a:p>
            <a:pPr marL="520700" lvl="1" indent="-234950"/>
            <a:r>
              <a:rPr lang="en-US" sz="1600" dirty="0" smtClean="0"/>
              <a:t>Efficiency of the </a:t>
            </a:r>
            <a:r>
              <a:rPr lang="en-US" sz="1600" dirty="0" err="1" smtClean="0"/>
              <a:t>Wavefront</a:t>
            </a:r>
            <a:r>
              <a:rPr lang="en-US" sz="1600" dirty="0" smtClean="0"/>
              <a:t> Sensing and Control (WFS&amp;C) process to reach the final positions</a:t>
            </a:r>
          </a:p>
          <a:p>
            <a:pPr marL="520700" lvl="1" indent="-234950"/>
            <a:endParaRPr lang="en-US" sz="1600" dirty="0" smtClean="0"/>
          </a:p>
          <a:p>
            <a:pPr marL="234950" indent="-234950"/>
            <a:r>
              <a:rPr lang="en-US" sz="1600" dirty="0" smtClean="0"/>
              <a:t>Actuator use during ground I&amp;T </a:t>
            </a:r>
            <a:br>
              <a:rPr lang="en-US" sz="1600" dirty="0" smtClean="0"/>
            </a:br>
            <a:r>
              <a:rPr lang="en-US" sz="1600" dirty="0" smtClean="0"/>
              <a:t>must also be considered for</a:t>
            </a:r>
          </a:p>
          <a:p>
            <a:pPr marL="520700" lvl="1" indent="-234950"/>
            <a:r>
              <a:rPr lang="en-US" sz="1600" dirty="0" smtClean="0"/>
              <a:t>Motor build and run-in</a:t>
            </a:r>
          </a:p>
          <a:p>
            <a:pPr marL="520700" lvl="1" indent="-234950"/>
            <a:r>
              <a:rPr lang="en-US" sz="1600" dirty="0" smtClean="0"/>
              <a:t>Subsystem-level I&amp;T </a:t>
            </a:r>
          </a:p>
          <a:p>
            <a:pPr marL="806450" lvl="2" indent="-234950"/>
            <a:r>
              <a:rPr lang="en-US" sz="1400" dirty="0" smtClean="0"/>
              <a:t>Stow/deploy mirrors for optical </a:t>
            </a:r>
            <a:br>
              <a:rPr lang="en-US" sz="1400" dirty="0" smtClean="0"/>
            </a:br>
            <a:r>
              <a:rPr lang="en-US" sz="1400" dirty="0" smtClean="0"/>
              <a:t>testing</a:t>
            </a:r>
          </a:p>
          <a:p>
            <a:pPr marL="806450" lvl="2" indent="-234950"/>
            <a:r>
              <a:rPr lang="en-US" sz="1400" dirty="0" smtClean="0"/>
              <a:t>Motor use to verify range and </a:t>
            </a:r>
            <a:br>
              <a:rPr lang="en-US" sz="1400" dirty="0" smtClean="0"/>
            </a:br>
            <a:r>
              <a:rPr lang="en-US" sz="1400" dirty="0" smtClean="0"/>
              <a:t>resolution of hexapod actuation system</a:t>
            </a:r>
            <a:endParaRPr lang="en-US" sz="1400" dirty="0" smtClean="0"/>
          </a:p>
          <a:p>
            <a:pPr marL="520700" lvl="1" indent="-234950"/>
            <a:r>
              <a:rPr lang="en-US" sz="1600" dirty="0" smtClean="0"/>
              <a:t>System I&amp;T</a:t>
            </a:r>
          </a:p>
          <a:p>
            <a:pPr marL="806450" lvl="2" indent="-234950"/>
            <a:r>
              <a:rPr lang="en-US" sz="1400" dirty="0" smtClean="0"/>
              <a:t>Confirm functionality after integration</a:t>
            </a:r>
          </a:p>
          <a:p>
            <a:pPr marL="806450" lvl="2" indent="-234950"/>
            <a:r>
              <a:rPr lang="en-US" sz="1400" dirty="0" smtClean="0"/>
              <a:t>Stow/deploy mirrors for optical testing both pre/post environmental test &amp; for </a:t>
            </a:r>
            <a:r>
              <a:rPr lang="en-US" sz="1400" dirty="0" err="1" smtClean="0"/>
              <a:t>cryo</a:t>
            </a:r>
            <a:r>
              <a:rPr lang="en-US" sz="1400" dirty="0" smtClean="0"/>
              <a:t> test</a:t>
            </a:r>
          </a:p>
          <a:p>
            <a:pPr marL="806450" lvl="2" indent="-234950"/>
            <a:r>
              <a:rPr lang="en-US" sz="1400" dirty="0" smtClean="0"/>
              <a:t>Verification of WFS&amp;C processes and calibration of system optical influence functions</a:t>
            </a:r>
          </a:p>
        </p:txBody>
      </p:sp>
      <p:pic>
        <p:nvPicPr>
          <p:cNvPr id="6" name="Picture 5"/>
          <p:cNvPicPr/>
          <p:nvPr/>
        </p:nvPicPr>
        <p:blipFill>
          <a:blip r:embed="rId3" cstate="print"/>
          <a:srcRect/>
          <a:stretch>
            <a:fillRect/>
          </a:stretch>
        </p:blipFill>
        <p:spPr bwMode="auto">
          <a:xfrm>
            <a:off x="3735447" y="3451801"/>
            <a:ext cx="5143500" cy="1104900"/>
          </a:xfrm>
          <a:prstGeom prst="rect">
            <a:avLst/>
          </a:prstGeom>
          <a:noFill/>
          <a:ln w="9525">
            <a:noFill/>
            <a:miter lim="800000"/>
            <a:headEnd/>
            <a:tailEnd/>
          </a:ln>
          <a:effectLst/>
        </p:spPr>
      </p:pic>
      <p:pic>
        <p:nvPicPr>
          <p:cNvPr id="7" name="Picture 6"/>
          <p:cNvPicPr/>
          <p:nvPr/>
        </p:nvPicPr>
        <p:blipFill>
          <a:blip r:embed="rId4" cstate="print"/>
          <a:srcRect/>
          <a:stretch>
            <a:fillRect/>
          </a:stretch>
        </p:blipFill>
        <p:spPr bwMode="auto">
          <a:xfrm>
            <a:off x="3735447" y="2464829"/>
            <a:ext cx="5153025" cy="1000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66"/>
          <p:cNvSpPr>
            <a:spLocks noGrp="1" noChangeArrowheads="1"/>
          </p:cNvSpPr>
          <p:nvPr>
            <p:ph type="title"/>
          </p:nvPr>
        </p:nvSpPr>
        <p:spPr/>
        <p:txBody>
          <a:bodyPr/>
          <a:lstStyle/>
          <a:p>
            <a:r>
              <a:rPr lang="en-US" dirty="0" smtClean="0"/>
              <a:t>Determining Flight Actuator Usage</a:t>
            </a:r>
            <a:endParaRPr lang="en-US" dirty="0"/>
          </a:p>
        </p:txBody>
      </p:sp>
      <p:sp>
        <p:nvSpPr>
          <p:cNvPr id="1715203" name="Rectangle 67"/>
          <p:cNvSpPr>
            <a:spLocks noGrp="1" noChangeArrowheads="1"/>
          </p:cNvSpPr>
          <p:nvPr>
            <p:ph type="body" idx="4294967295"/>
          </p:nvPr>
        </p:nvSpPr>
        <p:spPr>
          <a:xfrm>
            <a:off x="170687" y="797109"/>
            <a:ext cx="8796337" cy="5854414"/>
          </a:xfrm>
        </p:spPr>
        <p:txBody>
          <a:bodyPr lIns="92075" tIns="46038" rIns="92075" bIns="46038"/>
          <a:lstStyle/>
          <a:p>
            <a:pPr marL="234950" indent="-234950"/>
            <a:r>
              <a:rPr lang="en-US" dirty="0" smtClean="0"/>
              <a:t>Actuator use in flight is dependent on:</a:t>
            </a:r>
          </a:p>
          <a:p>
            <a:pPr marL="520700" lvl="1" indent="-234950"/>
            <a:r>
              <a:rPr lang="en-US" dirty="0" smtClean="0">
                <a:solidFill>
                  <a:schemeClr val="bg2">
                    <a:lumMod val="60000"/>
                    <a:lumOff val="40000"/>
                  </a:schemeClr>
                </a:solidFill>
              </a:rPr>
              <a:t>Range to deploy to nominal mirror positions (12.5 mm)</a:t>
            </a:r>
            <a:endParaRPr lang="en-US" dirty="0" smtClean="0">
              <a:solidFill>
                <a:schemeClr val="bg2">
                  <a:lumMod val="60000"/>
                  <a:lumOff val="40000"/>
                </a:schemeClr>
              </a:solidFill>
            </a:endParaRPr>
          </a:p>
          <a:p>
            <a:pPr marL="520700" lvl="1" indent="-234950"/>
            <a:r>
              <a:rPr lang="en-US" dirty="0" smtClean="0"/>
              <a:t>Total range from the nominal deployed position needed to compensate for segment and system-level manufacturing tolerances</a:t>
            </a:r>
          </a:p>
          <a:p>
            <a:pPr marL="806450" lvl="2" indent="-234950"/>
            <a:r>
              <a:rPr lang="en-US" dirty="0" smtClean="0"/>
              <a:t>Detailed budget has been developed to track the stack-up of all manufacturing tolerances</a:t>
            </a:r>
          </a:p>
          <a:p>
            <a:pPr marL="1092200" lvl="3" indent="-234950"/>
            <a:r>
              <a:rPr lang="en-US" dirty="0" smtClean="0"/>
              <a:t>Includes both mirror-placement alignment tolerances on the JWST structure as well as mirror range needed to compensate for optical fabrication tolerances</a:t>
            </a:r>
          </a:p>
          <a:p>
            <a:pPr marL="1092200" lvl="3" indent="-234950"/>
            <a:r>
              <a:rPr lang="en-US" dirty="0" smtClean="0"/>
              <a:t>Includes allocations for both the as-measured configuration and the uncertainty with which that final configuration can be measured/known</a:t>
            </a:r>
          </a:p>
          <a:p>
            <a:pPr marL="1092200" lvl="3" indent="-234950"/>
            <a:r>
              <a:rPr lang="en-US" dirty="0" smtClean="0"/>
              <a:t>Range to compensate optical figure and system-level alignment is determined via system Monte Carlo alignment analyses</a:t>
            </a:r>
          </a:p>
          <a:p>
            <a:pPr marL="1092200" lvl="3" indent="-234950"/>
            <a:endParaRPr lang="en-US" dirty="0" smtClean="0"/>
          </a:p>
          <a:p>
            <a:pPr marL="1092200" lvl="3" indent="-234950"/>
            <a:endParaRPr lang="en-US" dirty="0" smtClean="0"/>
          </a:p>
          <a:p>
            <a:pPr marL="1092200" lvl="3" indent="-234950">
              <a:buNone/>
            </a:pPr>
            <a:endParaRPr lang="en-US" dirty="0" smtClean="0"/>
          </a:p>
          <a:p>
            <a:pPr marL="1092200" lvl="3" indent="-234950"/>
            <a:endParaRPr lang="en-US" sz="2800" dirty="0" smtClean="0"/>
          </a:p>
          <a:p>
            <a:pPr marL="1092200" lvl="3" indent="-234950"/>
            <a:endParaRPr lang="en-US" dirty="0" smtClean="0"/>
          </a:p>
          <a:p>
            <a:pPr marL="520700" lvl="1" indent="-234950"/>
            <a:r>
              <a:rPr lang="en-US" dirty="0" smtClean="0">
                <a:solidFill>
                  <a:schemeClr val="bg2">
                    <a:lumMod val="60000"/>
                    <a:lumOff val="40000"/>
                  </a:schemeClr>
                </a:solidFill>
              </a:rPr>
              <a:t>Efficiency of the </a:t>
            </a:r>
            <a:r>
              <a:rPr lang="en-US" dirty="0" err="1" smtClean="0">
                <a:solidFill>
                  <a:schemeClr val="bg2">
                    <a:lumMod val="60000"/>
                    <a:lumOff val="40000"/>
                  </a:schemeClr>
                </a:solidFill>
              </a:rPr>
              <a:t>Wavefront</a:t>
            </a:r>
            <a:r>
              <a:rPr lang="en-US" dirty="0" smtClean="0">
                <a:solidFill>
                  <a:schemeClr val="bg2">
                    <a:lumMod val="60000"/>
                    <a:lumOff val="40000"/>
                  </a:schemeClr>
                </a:solidFill>
              </a:rPr>
              <a:t> Sensing and Control (WFS&amp;C) process to reach the final positions</a:t>
            </a:r>
            <a:endParaRPr lang="en-US" dirty="0" smtClean="0">
              <a:solidFill>
                <a:schemeClr val="bg2">
                  <a:lumMod val="60000"/>
                  <a:lumOff val="40000"/>
                </a:schemeClr>
              </a:solidFill>
            </a:endParaRPr>
          </a:p>
        </p:txBody>
      </p:sp>
      <p:pic>
        <p:nvPicPr>
          <p:cNvPr id="23" name="Picture 22"/>
          <p:cNvPicPr/>
          <p:nvPr/>
        </p:nvPicPr>
        <p:blipFill>
          <a:blip r:embed="rId3" cstate="print"/>
          <a:srcRect/>
          <a:stretch>
            <a:fillRect/>
          </a:stretch>
        </p:blipFill>
        <p:spPr bwMode="auto">
          <a:xfrm>
            <a:off x="2946351" y="4420619"/>
            <a:ext cx="3557688" cy="1729457"/>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66"/>
          <p:cNvSpPr>
            <a:spLocks noGrp="1" noChangeArrowheads="1"/>
          </p:cNvSpPr>
          <p:nvPr>
            <p:ph type="title"/>
          </p:nvPr>
        </p:nvSpPr>
        <p:spPr/>
        <p:txBody>
          <a:bodyPr/>
          <a:lstStyle/>
          <a:p>
            <a:r>
              <a:rPr lang="en-US" dirty="0" smtClean="0"/>
              <a:t>Determining Flight Actuator Usage</a:t>
            </a:r>
            <a:endParaRPr lang="en-US" dirty="0"/>
          </a:p>
        </p:txBody>
      </p:sp>
      <p:sp>
        <p:nvSpPr>
          <p:cNvPr id="1715203" name="Rectangle 67"/>
          <p:cNvSpPr>
            <a:spLocks noGrp="1" noChangeArrowheads="1"/>
          </p:cNvSpPr>
          <p:nvPr>
            <p:ph type="body" idx="4294967295"/>
          </p:nvPr>
        </p:nvSpPr>
        <p:spPr>
          <a:xfrm>
            <a:off x="170687" y="797109"/>
            <a:ext cx="8796337" cy="5486400"/>
          </a:xfrm>
        </p:spPr>
        <p:txBody>
          <a:bodyPr lIns="92075" tIns="46038" rIns="92075" bIns="46038"/>
          <a:lstStyle/>
          <a:p>
            <a:pPr marL="234950" indent="-234950"/>
            <a:r>
              <a:rPr lang="en-US" sz="1600" dirty="0" smtClean="0"/>
              <a:t>Actuator use in flight is dependent on:</a:t>
            </a:r>
          </a:p>
          <a:p>
            <a:pPr marL="520700" lvl="1" indent="-234950"/>
            <a:r>
              <a:rPr lang="en-US" sz="1600" dirty="0" smtClean="0">
                <a:solidFill>
                  <a:schemeClr val="bg2">
                    <a:lumMod val="60000"/>
                    <a:lumOff val="40000"/>
                  </a:schemeClr>
                </a:solidFill>
              </a:rPr>
              <a:t>Range to deploy to nominal mirror positions (12.5 mm)</a:t>
            </a:r>
            <a:endParaRPr lang="en-US" sz="1600" dirty="0" smtClean="0">
              <a:solidFill>
                <a:schemeClr val="bg2">
                  <a:lumMod val="60000"/>
                  <a:lumOff val="40000"/>
                </a:schemeClr>
              </a:solidFill>
            </a:endParaRPr>
          </a:p>
          <a:p>
            <a:pPr marL="520700" lvl="1" indent="-234950"/>
            <a:r>
              <a:rPr lang="en-US" sz="1600" dirty="0" smtClean="0">
                <a:solidFill>
                  <a:schemeClr val="bg2">
                    <a:lumMod val="60000"/>
                    <a:lumOff val="40000"/>
                  </a:schemeClr>
                </a:solidFill>
              </a:rPr>
              <a:t>Total range from the nominal deployed position needed to compensate for segment and system-level manufacturing tolerances</a:t>
            </a:r>
          </a:p>
          <a:p>
            <a:pPr marL="520700" lvl="1" indent="-234950"/>
            <a:r>
              <a:rPr lang="en-US" sz="1600" dirty="0" smtClean="0"/>
              <a:t>Efficiency of the </a:t>
            </a:r>
            <a:r>
              <a:rPr lang="en-US" sz="1600" dirty="0" err="1" smtClean="0"/>
              <a:t>Wavefront</a:t>
            </a:r>
            <a:r>
              <a:rPr lang="en-US" sz="1600" dirty="0" smtClean="0"/>
              <a:t> Sensing and Control (WFS&amp;C) process to reach the final positions</a:t>
            </a:r>
          </a:p>
          <a:p>
            <a:pPr marL="806450" lvl="2" indent="-234950"/>
            <a:r>
              <a:rPr lang="en-US" sz="1400" dirty="0" smtClean="0"/>
              <a:t>Monte Carlo alignment analysis performed utilizing JWST WFS&amp;C ground software and flight alignment processes</a:t>
            </a:r>
          </a:p>
          <a:p>
            <a:pPr marL="806450" lvl="2" indent="-234950"/>
            <a:r>
              <a:rPr lang="en-US" sz="1400" dirty="0" smtClean="0"/>
              <a:t>“Segment Update Requests” from this analysis were interrogated to determine motor usage</a:t>
            </a:r>
          </a:p>
          <a:p>
            <a:pPr marL="806450" lvl="2" indent="-234950"/>
            <a:endParaRPr lang="en-US" sz="1400" dirty="0" smtClean="0"/>
          </a:p>
          <a:p>
            <a:pPr marL="806450" lvl="2" indent="-234950"/>
            <a:endParaRPr lang="en-US" sz="1400" dirty="0" smtClean="0"/>
          </a:p>
          <a:p>
            <a:pPr marL="806450" lvl="2" indent="-234950">
              <a:buNone/>
            </a:pPr>
            <a:endParaRPr lang="en-US" sz="1400" dirty="0" smtClean="0"/>
          </a:p>
          <a:p>
            <a:pPr marL="806450" lvl="2" indent="-234950"/>
            <a:r>
              <a:rPr lang="en-US" sz="1400" dirty="0" smtClean="0"/>
              <a:t>This motor use was then evaluated for each commissioning step to create a baseline flight process flow including conservatively estimating the number </a:t>
            </a:r>
            <a:r>
              <a:rPr lang="en-US" sz="1400" dirty="0" smtClean="0"/>
              <a:t>of iterations through each step should the system deploy near the edges of the tolerance stack-up described earlier</a:t>
            </a:r>
          </a:p>
          <a:p>
            <a:pPr marL="806450" lvl="2" indent="-234950"/>
            <a:r>
              <a:rPr lang="en-US" sz="1400" dirty="0" smtClean="0"/>
              <a:t>Mirror range corrected at each step was allocated based on the total allocated tolerance stack-up</a:t>
            </a:r>
          </a:p>
          <a:p>
            <a:pPr marL="806450" lvl="2" indent="-234950"/>
            <a:r>
              <a:rPr lang="en-US" sz="1400" dirty="0" smtClean="0"/>
              <a:t>Final flight motor usage by flight phase:</a:t>
            </a:r>
            <a:endParaRPr lang="en-US" sz="1400" dirty="0" smtClean="0"/>
          </a:p>
        </p:txBody>
      </p:sp>
      <p:pic>
        <p:nvPicPr>
          <p:cNvPr id="5" name="Picture 4" descr="cid:image001.png@01CC38B9.0576AAB0"/>
          <p:cNvPicPr/>
          <p:nvPr/>
        </p:nvPicPr>
        <p:blipFill>
          <a:blip r:embed="rId3" r:link="rId4" cstate="print"/>
          <a:srcRect/>
          <a:stretch>
            <a:fillRect/>
          </a:stretch>
        </p:blipFill>
        <p:spPr bwMode="auto">
          <a:xfrm>
            <a:off x="3452680" y="3327144"/>
            <a:ext cx="2594160" cy="817153"/>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4250608" y="5172688"/>
            <a:ext cx="4108572" cy="13755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2" name="Rectangle 3"/>
          <p:cNvSpPr>
            <a:spLocks noGrp="1" noChangeArrowheads="1"/>
          </p:cNvSpPr>
          <p:nvPr>
            <p:ph type="title" idx="4294967295"/>
          </p:nvPr>
        </p:nvSpPr>
        <p:spPr/>
        <p:txBody>
          <a:bodyPr lIns="91440" tIns="45720" rIns="91440" bIns="45720"/>
          <a:lstStyle/>
          <a:p>
            <a:r>
              <a:rPr lang="en-US" dirty="0" smtClean="0"/>
              <a:t>Predicting Actuator Life if Early Signs of Failure are Detected</a:t>
            </a:r>
            <a:endParaRPr lang="en-US" dirty="0"/>
          </a:p>
        </p:txBody>
      </p:sp>
      <p:sp>
        <p:nvSpPr>
          <p:cNvPr id="1712133" name="Rectangle 4"/>
          <p:cNvSpPr>
            <a:spLocks noGrp="1" noChangeArrowheads="1"/>
          </p:cNvSpPr>
          <p:nvPr>
            <p:ph type="body" idx="4294967295"/>
          </p:nvPr>
        </p:nvSpPr>
        <p:spPr>
          <a:xfrm>
            <a:off x="303224" y="876118"/>
            <a:ext cx="8368828" cy="5229723"/>
          </a:xfrm>
        </p:spPr>
        <p:txBody>
          <a:bodyPr lIns="91440" tIns="45720" rIns="91440" bIns="45720"/>
          <a:lstStyle/>
          <a:p>
            <a:r>
              <a:rPr lang="en-US" sz="1600" dirty="0" smtClean="0"/>
              <a:t>Through successive iterations of JWST mirror </a:t>
            </a:r>
            <a:r>
              <a:rPr lang="en-US" sz="1600" dirty="0" err="1" smtClean="0"/>
              <a:t>gearmotor</a:t>
            </a:r>
            <a:r>
              <a:rPr lang="en-US" sz="1600" dirty="0" smtClean="0"/>
              <a:t> design and process control investigation, several motors were run to failure or onset of failure</a:t>
            </a:r>
          </a:p>
          <a:p>
            <a:r>
              <a:rPr lang="en-US" sz="1600" dirty="0" smtClean="0"/>
              <a:t>Failures induced have all been bearing failures due to the introduction of debris into the bearing</a:t>
            </a:r>
          </a:p>
          <a:p>
            <a:r>
              <a:rPr lang="en-US" sz="1600" dirty="0" smtClean="0"/>
              <a:t>In all instances, early signs of failure can be detected by plotting pull out current vs. number of </a:t>
            </a:r>
            <a:r>
              <a:rPr lang="en-US" sz="1600" dirty="0" err="1" smtClean="0"/>
              <a:t>gearmotor</a:t>
            </a:r>
            <a:r>
              <a:rPr lang="en-US" sz="1600" dirty="0" smtClean="0"/>
              <a:t> cycles</a:t>
            </a:r>
          </a:p>
          <a:p>
            <a:r>
              <a:rPr lang="en-US" sz="1600" dirty="0" smtClean="0"/>
              <a:t>Typical plot shows three  regimes: </a:t>
            </a:r>
          </a:p>
          <a:p>
            <a:pPr lvl="1"/>
            <a:r>
              <a:rPr lang="en-US" sz="1600" dirty="0" smtClean="0"/>
              <a:t>linear increase in pull-out current</a:t>
            </a:r>
          </a:p>
          <a:p>
            <a:pPr lvl="1"/>
            <a:r>
              <a:rPr lang="en-US" sz="1600" dirty="0" smtClean="0"/>
              <a:t>exponential increase in pull-out current</a:t>
            </a:r>
          </a:p>
          <a:p>
            <a:pPr lvl="1"/>
            <a:r>
              <a:rPr lang="en-US" sz="1600" dirty="0" smtClean="0"/>
              <a:t>near vertical increase in pull-out current</a:t>
            </a:r>
          </a:p>
          <a:p>
            <a:r>
              <a:rPr lang="en-US" sz="1600" dirty="0" smtClean="0"/>
              <a:t>Data from the exponential portion of this</a:t>
            </a:r>
            <a:br>
              <a:rPr lang="en-US" sz="1600" dirty="0" smtClean="0"/>
            </a:br>
            <a:r>
              <a:rPr lang="en-US" sz="1600" dirty="0" smtClean="0"/>
              <a:t>curve for 10 failure cases was fit to a </a:t>
            </a:r>
            <a:br>
              <a:rPr lang="en-US" sz="1600" dirty="0" smtClean="0"/>
            </a:br>
            <a:r>
              <a:rPr lang="en-US" sz="1600" dirty="0" err="1" smtClean="0"/>
              <a:t>Weibull</a:t>
            </a:r>
            <a:r>
              <a:rPr lang="en-US" sz="1600" dirty="0" smtClean="0"/>
              <a:t> distribution to estimate the mean</a:t>
            </a:r>
            <a:br>
              <a:rPr lang="en-US" sz="1600" dirty="0" smtClean="0"/>
            </a:br>
            <a:r>
              <a:rPr lang="en-US" sz="1600" dirty="0" smtClean="0"/>
              <a:t>time from onset of failure to motor failure</a:t>
            </a:r>
            <a:br>
              <a:rPr lang="en-US" sz="1600" dirty="0" smtClean="0"/>
            </a:br>
            <a:r>
              <a:rPr lang="en-US" sz="1600" dirty="0" smtClean="0"/>
              <a:t>(defined as pull-out current &gt; 0.4 amps)</a:t>
            </a:r>
          </a:p>
          <a:p>
            <a:r>
              <a:rPr lang="en-US" sz="1600" dirty="0" smtClean="0"/>
              <a:t>For a single actuator, if pull-out current begins to rise, indicating onset of failure, the motor has a 95% chance of continuing to operate for 277,000 revolutions before failure</a:t>
            </a:r>
          </a:p>
        </p:txBody>
      </p:sp>
      <p:pic>
        <p:nvPicPr>
          <p:cNvPr id="17" name="Picture 16"/>
          <p:cNvPicPr>
            <a:picLocks noChangeAspect="1"/>
          </p:cNvPicPr>
          <p:nvPr/>
        </p:nvPicPr>
        <p:blipFill>
          <a:blip r:embed="rId2" cstate="print"/>
          <a:srcRect/>
          <a:stretch>
            <a:fillRect/>
          </a:stretch>
        </p:blipFill>
        <p:spPr bwMode="auto">
          <a:xfrm>
            <a:off x="4533142" y="2373086"/>
            <a:ext cx="4379567" cy="2641367"/>
          </a:xfrm>
          <a:prstGeom prst="rect">
            <a:avLst/>
          </a:prstGeom>
          <a:noFill/>
          <a:ln w="9525">
            <a:noFill/>
            <a:miter lim="800000"/>
            <a:headEnd/>
            <a:tailEnd/>
          </a:ln>
        </p:spPr>
      </p:pic>
      <p:sp>
        <p:nvSpPr>
          <p:cNvPr id="7" name="TextBox 6"/>
          <p:cNvSpPr txBox="1"/>
          <p:nvPr/>
        </p:nvSpPr>
        <p:spPr>
          <a:xfrm>
            <a:off x="309716" y="5737126"/>
            <a:ext cx="8613058" cy="877163"/>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700" b="1" dirty="0" smtClean="0"/>
              <a:t>If early indication of motor failure is not caught prior to launch, likely still have</a:t>
            </a:r>
            <a:br>
              <a:rPr lang="en-US" sz="1700" b="1" dirty="0" smtClean="0"/>
            </a:br>
            <a:r>
              <a:rPr lang="en-US" sz="1700" b="1" dirty="0" smtClean="0"/>
              <a:t>4-5x margin between required flight motor life (~60,000 revs) and remaining </a:t>
            </a:r>
            <a:br>
              <a:rPr lang="en-US" sz="1700" b="1" dirty="0" smtClean="0"/>
            </a:br>
            <a:r>
              <a:rPr lang="en-US" sz="1700" b="1" dirty="0" smtClean="0"/>
              <a:t>motor life (277,000 revs)</a:t>
            </a:r>
            <a:endParaRPr lang="en-US" sz="17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 of Failure Scenarios</a:t>
            </a:r>
            <a:endParaRPr lang="en-US" dirty="0"/>
          </a:p>
        </p:txBody>
      </p:sp>
      <p:sp>
        <p:nvSpPr>
          <p:cNvPr id="3" name="Rectangle 4"/>
          <p:cNvSpPr txBox="1">
            <a:spLocks noChangeArrowheads="1"/>
          </p:cNvSpPr>
          <p:nvPr/>
        </p:nvSpPr>
        <p:spPr bwMode="auto">
          <a:xfrm>
            <a:off x="303224" y="831874"/>
            <a:ext cx="8531060" cy="5878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15000"/>
              </a:spcBef>
              <a:spcAft>
                <a:spcPct val="15000"/>
              </a:spcAft>
              <a:buClr>
                <a:srgbClr val="000099"/>
              </a:buClr>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Failure</a:t>
            </a:r>
            <a:r>
              <a:rPr kumimoji="0" lang="en-US" sz="1600" b="0" i="0" u="none" strike="noStrike" kern="0" cap="none" spc="0" normalizeH="0" noProof="0" dirty="0" smtClean="0">
                <a:ln>
                  <a:noFill/>
                </a:ln>
                <a:solidFill>
                  <a:schemeClr val="tx1"/>
                </a:solidFill>
                <a:effectLst/>
                <a:uLnTx/>
                <a:uFillTx/>
                <a:latin typeface="+mn-lt"/>
                <a:ea typeface="+mn-ea"/>
                <a:cs typeface="+mn-cs"/>
              </a:rPr>
              <a:t> prior to subsystem delivery to Telescope I&amp;T</a:t>
            </a:r>
          </a:p>
          <a:p>
            <a:pPr marL="628650" lvl="1" indent="-171450" eaLnBrk="0" hangingPunct="0">
              <a:spcBef>
                <a:spcPct val="15000"/>
              </a:spcBef>
              <a:spcAft>
                <a:spcPct val="15000"/>
              </a:spcAft>
              <a:buClr>
                <a:srgbClr val="000099"/>
              </a:buClr>
              <a:buFontTx/>
              <a:buChar char="•"/>
            </a:pPr>
            <a:r>
              <a:rPr lang="en-US" sz="1600" kern="0" baseline="0" dirty="0" smtClean="0">
                <a:latin typeface="+mn-lt"/>
              </a:rPr>
              <a:t>All</a:t>
            </a:r>
            <a:r>
              <a:rPr lang="en-US" sz="1600" kern="0" dirty="0" smtClean="0">
                <a:latin typeface="+mn-lt"/>
              </a:rPr>
              <a:t> hexapod motors are reworked with fresh bearings as the last step before delivery to system I&amp;T</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Motor</a:t>
            </a:r>
            <a:r>
              <a:rPr kumimoji="0" lang="en-US" sz="1600" b="0" i="0" u="none" strike="noStrike" kern="0" cap="none" spc="0" normalizeH="0" noProof="0" dirty="0" smtClean="0">
                <a:ln>
                  <a:noFill/>
                </a:ln>
                <a:solidFill>
                  <a:schemeClr val="tx1"/>
                </a:solidFill>
                <a:effectLst/>
                <a:uLnTx/>
                <a:uFillTx/>
                <a:latin typeface="+mn-lt"/>
                <a:ea typeface="+mn-ea"/>
                <a:cs typeface="+mn-cs"/>
              </a:rPr>
              <a:t> rework process includes screening and acceptance test to show motor health</a:t>
            </a:r>
          </a:p>
          <a:p>
            <a:pPr marL="628650" lvl="1" indent="-171450" eaLnBrk="0" hangingPunct="0">
              <a:spcBef>
                <a:spcPct val="15000"/>
              </a:spcBef>
              <a:spcAft>
                <a:spcPct val="15000"/>
              </a:spcAft>
              <a:buClr>
                <a:srgbClr val="000099"/>
              </a:buClr>
              <a:buFontTx/>
              <a:buChar char="•"/>
            </a:pPr>
            <a:r>
              <a:rPr lang="en-US" sz="1600" kern="0" baseline="0" dirty="0" smtClean="0">
                <a:latin typeface="+mn-lt"/>
              </a:rPr>
              <a:t>Only</a:t>
            </a:r>
            <a:r>
              <a:rPr lang="en-US" sz="1600" kern="0" dirty="0" smtClean="0">
                <a:latin typeface="+mn-lt"/>
              </a:rPr>
              <a:t> motor use following health tests above is to stow the mirror (10,000 revs)</a:t>
            </a:r>
          </a:p>
          <a:p>
            <a:pPr marL="171450"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Failure</a:t>
            </a:r>
            <a:r>
              <a:rPr kumimoji="0" lang="en-US" sz="1600" b="0" i="0" u="none" strike="noStrike" kern="0" cap="none" spc="0" normalizeH="0" noProof="0" dirty="0" smtClean="0">
                <a:ln>
                  <a:noFill/>
                </a:ln>
                <a:solidFill>
                  <a:schemeClr val="tx1"/>
                </a:solidFill>
                <a:effectLst/>
                <a:uLnTx/>
                <a:uFillTx/>
                <a:latin typeface="+mn-lt"/>
                <a:ea typeface="+mn-ea"/>
                <a:cs typeface="+mn-cs"/>
              </a:rPr>
              <a:t> during</a:t>
            </a:r>
            <a:r>
              <a:rPr lang="en-US" sz="1600" kern="0" dirty="0" smtClean="0">
                <a:latin typeface="+mn-lt"/>
              </a:rPr>
              <a:t> system I&amp;T</a:t>
            </a:r>
          </a:p>
          <a:p>
            <a:pPr marL="628650" lvl="1" indent="-171450" eaLnBrk="0" hangingPunct="0">
              <a:spcBef>
                <a:spcPct val="15000"/>
              </a:spcBef>
              <a:spcAft>
                <a:spcPct val="15000"/>
              </a:spcAft>
              <a:buClr>
                <a:srgbClr val="000099"/>
              </a:buClr>
              <a:buFontTx/>
              <a:buChar char="•"/>
            </a:pPr>
            <a:r>
              <a:rPr lang="en-US" sz="1600" kern="0" dirty="0" smtClean="0">
                <a:latin typeface="+mn-lt"/>
              </a:rPr>
              <a:t>Conservative motor use budget for system I&amp;T is 214,000 revs for SMA motors and 250,000 revs for PMSA motors</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Pull-out current is monitored periodically</a:t>
            </a:r>
            <a:r>
              <a:rPr kumimoji="0" lang="en-US" sz="1600" b="0" i="0" u="none" strike="noStrike" kern="0" cap="none" spc="0" normalizeH="0" noProof="0" dirty="0" smtClean="0">
                <a:ln>
                  <a:noFill/>
                </a:ln>
                <a:solidFill>
                  <a:schemeClr val="tx1"/>
                </a:solidFill>
                <a:effectLst/>
                <a:uLnTx/>
                <a:uFillTx/>
                <a:latin typeface="+mn-lt"/>
                <a:ea typeface="+mn-ea"/>
                <a:cs typeface="+mn-cs"/>
              </a:rPr>
              <a:t> during the test phase as plotted to look for early indicator of motor failure</a:t>
            </a:r>
          </a:p>
          <a:p>
            <a:pPr marL="628650" lvl="1" indent="-171450" eaLnBrk="0" hangingPunct="0">
              <a:spcBef>
                <a:spcPct val="15000"/>
              </a:spcBef>
              <a:spcAft>
                <a:spcPct val="15000"/>
              </a:spcAft>
              <a:buClr>
                <a:srgbClr val="000099"/>
              </a:buClr>
              <a:buFontTx/>
              <a:buChar char="•"/>
            </a:pPr>
            <a:r>
              <a:rPr lang="en-US" sz="1600" kern="0" baseline="0" dirty="0" smtClean="0">
                <a:latin typeface="+mn-lt"/>
              </a:rPr>
              <a:t>If</a:t>
            </a:r>
            <a:r>
              <a:rPr lang="en-US" sz="1600" kern="0" dirty="0" smtClean="0">
                <a:latin typeface="+mn-lt"/>
              </a:rPr>
              <a:t> necessary, motors could be reworked prior to launch</a:t>
            </a:r>
          </a:p>
          <a:p>
            <a:pPr marL="1085850" lvl="2"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Outer</a:t>
            </a:r>
            <a:r>
              <a:rPr kumimoji="0" lang="en-US" sz="1600" b="0" i="0" u="none" strike="noStrike" kern="0" cap="none" spc="0" normalizeH="0" noProof="0" dirty="0" smtClean="0">
                <a:ln>
                  <a:noFill/>
                </a:ln>
                <a:solidFill>
                  <a:schemeClr val="tx1"/>
                </a:solidFill>
                <a:effectLst/>
                <a:uLnTx/>
                <a:uFillTx/>
                <a:latin typeface="+mn-lt"/>
                <a:ea typeface="+mn-ea"/>
                <a:cs typeface="+mn-cs"/>
              </a:rPr>
              <a:t> segments more readily accessible than inner segments</a:t>
            </a:r>
          </a:p>
          <a:p>
            <a:pPr marL="1085850" lvl="2" indent="-171450" eaLnBrk="0" hangingPunct="0">
              <a:spcBef>
                <a:spcPct val="15000"/>
              </a:spcBef>
              <a:spcAft>
                <a:spcPct val="15000"/>
              </a:spcAft>
              <a:buClr>
                <a:srgbClr val="000099"/>
              </a:buClr>
              <a:buFontTx/>
              <a:buChar char="•"/>
            </a:pPr>
            <a:r>
              <a:rPr lang="en-US" sz="1600" kern="0" baseline="0" dirty="0" smtClean="0">
                <a:latin typeface="+mn-lt"/>
              </a:rPr>
              <a:t>Would</a:t>
            </a:r>
            <a:r>
              <a:rPr lang="en-US" sz="1600" kern="0" dirty="0" smtClean="0">
                <a:latin typeface="+mn-lt"/>
              </a:rPr>
              <a:t> consider pull-out current signature vs. remaining ground/flight motor use</a:t>
            </a:r>
          </a:p>
          <a:p>
            <a:pPr marL="171450"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Failure in flight</a:t>
            </a:r>
            <a:r>
              <a:rPr lang="en-US" sz="1600" kern="0" dirty="0" smtClean="0">
                <a:latin typeface="+mn-lt"/>
              </a:rPr>
              <a:t> </a:t>
            </a:r>
            <a:r>
              <a:rPr lang="en-US" sz="1600" kern="0" dirty="0" smtClean="0">
                <a:latin typeface="+mn-lt"/>
              </a:rPr>
              <a:t>– dependent on commissioning phase:</a:t>
            </a:r>
          </a:p>
          <a:p>
            <a:pPr marL="628650" lvl="1"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Prior to deployment</a:t>
            </a:r>
          </a:p>
          <a:p>
            <a:pPr marL="628650" lvl="1" indent="-171450" eaLnBrk="0" hangingPunct="0">
              <a:spcBef>
                <a:spcPct val="15000"/>
              </a:spcBef>
              <a:spcAft>
                <a:spcPct val="15000"/>
              </a:spcAft>
              <a:buClr>
                <a:srgbClr val="000099"/>
              </a:buClr>
              <a:buFontTx/>
              <a:buChar char="•"/>
            </a:pPr>
            <a:r>
              <a:rPr lang="en-US" sz="1600" kern="0" dirty="0" smtClean="0">
                <a:latin typeface="+mn-lt"/>
              </a:rPr>
              <a:t>During commissioning</a:t>
            </a:r>
          </a:p>
          <a:p>
            <a:pPr marL="1085850" lvl="2"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Segment Location</a:t>
            </a:r>
            <a:r>
              <a:rPr kumimoji="0" lang="en-US" sz="1600" b="0" i="0" u="none" strike="noStrike" kern="0" cap="none" spc="0" normalizeH="0" noProof="0" dirty="0" smtClean="0">
                <a:ln>
                  <a:noFill/>
                </a:ln>
                <a:solidFill>
                  <a:schemeClr val="tx1"/>
                </a:solidFill>
                <a:effectLst/>
                <a:uLnTx/>
                <a:uFillTx/>
                <a:latin typeface="+mn-lt"/>
                <a:ea typeface="+mn-ea"/>
                <a:cs typeface="+mn-cs"/>
              </a:rPr>
              <a:t> &amp; Positioning</a:t>
            </a:r>
          </a:p>
          <a:p>
            <a:pPr marL="1085850" lvl="2" indent="-171450" eaLnBrk="0" hangingPunct="0">
              <a:spcBef>
                <a:spcPct val="15000"/>
              </a:spcBef>
              <a:spcAft>
                <a:spcPct val="15000"/>
              </a:spcAft>
              <a:buClr>
                <a:srgbClr val="000099"/>
              </a:buClr>
              <a:buFontTx/>
              <a:buChar char="•"/>
            </a:pPr>
            <a:r>
              <a:rPr lang="en-US" sz="1600" kern="0" baseline="0" dirty="0" smtClean="0">
                <a:latin typeface="+mn-lt"/>
              </a:rPr>
              <a:t>Segment-Level</a:t>
            </a:r>
            <a:r>
              <a:rPr lang="en-US" sz="1600" kern="0" dirty="0" smtClean="0">
                <a:latin typeface="+mn-lt"/>
              </a:rPr>
              <a:t> </a:t>
            </a:r>
            <a:r>
              <a:rPr lang="en-US" sz="1600" kern="0" dirty="0" err="1" smtClean="0">
                <a:latin typeface="+mn-lt"/>
              </a:rPr>
              <a:t>Wavefront</a:t>
            </a:r>
            <a:r>
              <a:rPr lang="en-US" sz="1600" kern="0" dirty="0" smtClean="0">
                <a:latin typeface="+mn-lt"/>
              </a:rPr>
              <a:t> Control</a:t>
            </a:r>
          </a:p>
          <a:p>
            <a:pPr marL="1085850" lvl="2" indent="-171450" eaLnBrk="0" hangingPunct="0">
              <a:spcBef>
                <a:spcPct val="15000"/>
              </a:spcBef>
              <a:spcAft>
                <a:spcPct val="15000"/>
              </a:spcAft>
              <a:buClr>
                <a:srgbClr val="000099"/>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Global</a:t>
            </a:r>
            <a:r>
              <a:rPr kumimoji="0" lang="en-US" sz="1600" b="0" i="0" u="none" strike="noStrike" kern="0" cap="none" spc="0" normalizeH="0" noProof="0" dirty="0" smtClean="0">
                <a:ln>
                  <a:noFill/>
                </a:ln>
                <a:solidFill>
                  <a:schemeClr val="tx1"/>
                </a:solidFill>
                <a:effectLst/>
                <a:uLnTx/>
                <a:uFillTx/>
                <a:latin typeface="+mn-lt"/>
                <a:ea typeface="+mn-ea"/>
                <a:cs typeface="+mn-cs"/>
              </a:rPr>
              <a:t> Phasing</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2004.08.10 TAA">
  <a:themeElements>
    <a:clrScheme name="2004.08.10 TA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004.08.10 T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stealth" w="sm"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stealth" w="sm"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004.08.10 TA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4.08.10 T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4.08.10 TA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4.08.10 TA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4.08.10 T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4.08.10 T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4.08.10 T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Settings\plightse\Desktop\2004.08.10 TAA.ppt</Template>
  <TotalTime>22734</TotalTime>
  <Pages>17</Pages>
  <Words>2045</Words>
  <Application>Microsoft Office PowerPoint</Application>
  <PresentationFormat>On-screen Show (4:3)</PresentationFormat>
  <Paragraphs>172</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2004.08.10 TAA</vt:lpstr>
      <vt:lpstr>Actuator Usage and Fault Tolerance of the James Webb Space Telescope Optical Telescope Element Mirror Actuators  Allison A. Barto, D. Scott Acton, Paul Finley, Benjamin B. Gallagher, Bruce Hardy, J. Scott Knight, Paul A. Lightsey  Ball Aerospace &amp; Technologies Corp. 1600 Commerce Street Boulder, CO 80301, USA  paper 8442-88   SPIE Symposium on Astronomical Telescopes and Instrumentation Space Telescopes and Instrumentation 2012: Optical, Infrared, and Millimeter Wave Conference Amsterdam, Netherlands 01 - 06 July 2012</vt:lpstr>
      <vt:lpstr>Abstract</vt:lpstr>
      <vt:lpstr>JWST Structure &amp; Mirrors  Must Deploy In-Flight</vt:lpstr>
      <vt:lpstr>Considering Motor Failure </vt:lpstr>
      <vt:lpstr>Actuator Range and Use Budgeting</vt:lpstr>
      <vt:lpstr>Determining Flight Actuator Usage</vt:lpstr>
      <vt:lpstr>Determining Flight Actuator Usage</vt:lpstr>
      <vt:lpstr>Predicting Actuator Life if Early Signs of Failure are Detected</vt:lpstr>
      <vt:lpstr>Consideration of Failure Scenarios</vt:lpstr>
      <vt:lpstr>Motor Failure Prior to Deployment</vt:lpstr>
      <vt:lpstr>Motor Failure During Commissioning Corrections During Each Phase</vt:lpstr>
      <vt:lpstr>Motor Failure During Commissioning Mitigating Considerations</vt:lpstr>
      <vt:lpstr>Motor Failure During Commissioning Mitigating Considerations</vt:lpstr>
      <vt:lpstr>Motor Life Expectations </vt:lpstr>
      <vt:lpstr>Summary</vt:lpstr>
      <vt:lpstr>Acknowledgements &amp; References</vt:lpstr>
    </vt:vector>
  </TitlesOfParts>
  <Company>TRW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pal</dc:creator>
  <cp:lastModifiedBy>BATC</cp:lastModifiedBy>
  <cp:revision>1337</cp:revision>
  <cp:lastPrinted>2001-06-27T17:42:43Z</cp:lastPrinted>
  <dcterms:created xsi:type="dcterms:W3CDTF">2001-04-24T18:42:29Z</dcterms:created>
  <dcterms:modified xsi:type="dcterms:W3CDTF">2012-06-19T09:38:47Z</dcterms:modified>
</cp:coreProperties>
</file>